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2" r:id="rId3"/>
    <p:sldId id="298" r:id="rId4"/>
    <p:sldId id="290" r:id="rId5"/>
    <p:sldId id="277" r:id="rId6"/>
    <p:sldId id="291" r:id="rId7"/>
    <p:sldId id="292" r:id="rId8"/>
    <p:sldId id="280" r:id="rId9"/>
    <p:sldId id="286" r:id="rId10"/>
    <p:sldId id="285" r:id="rId11"/>
    <p:sldId id="287" r:id="rId12"/>
    <p:sldId id="299" r:id="rId13"/>
    <p:sldId id="300" r:id="rId14"/>
    <p:sldId id="302" r:id="rId15"/>
    <p:sldId id="301" r:id="rId16"/>
    <p:sldId id="303" r:id="rId17"/>
    <p:sldId id="293" r:id="rId18"/>
    <p:sldId id="294" r:id="rId19"/>
    <p:sldId id="295" r:id="rId20"/>
    <p:sldId id="297"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0"/>
    <a:srgbClr val="993366"/>
    <a:srgbClr val="E20000"/>
    <a:srgbClr val="FF3300"/>
    <a:srgbClr val="DD6909"/>
    <a:srgbClr val="660066"/>
    <a:srgbClr val="00CC66"/>
    <a:srgbClr val="FF6600"/>
    <a:srgbClr val="99CC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88824" autoAdjust="0"/>
  </p:normalViewPr>
  <p:slideViewPr>
    <p:cSldViewPr>
      <p:cViewPr varScale="1">
        <p:scale>
          <a:sx n="82" d="100"/>
          <a:sy n="82" d="100"/>
        </p:scale>
        <p:origin x="1236"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8AF37-7C2A-45A5-9CC4-269BA09E2C65}" type="doc">
      <dgm:prSet loTypeId="urn:microsoft.com/office/officeart/2011/layout/HexagonRadial" loCatId="officeonline" qsTypeId="urn:microsoft.com/office/officeart/2005/8/quickstyle/simple2" qsCatId="simple" csTypeId="urn:microsoft.com/office/officeart/2005/8/colors/colorful1" csCatId="colorful" phldr="1"/>
      <dgm:spPr/>
      <dgm:t>
        <a:bodyPr/>
        <a:lstStyle/>
        <a:p>
          <a:endParaRPr lang="en-US"/>
        </a:p>
      </dgm:t>
    </dgm:pt>
    <dgm:pt modelId="{C8CFF489-D5E8-45DE-8484-F28CC076250B}">
      <dgm:prSet phldrT="[Text]" custT="1"/>
      <dgm:spPr>
        <a:solidFill>
          <a:schemeClr val="accent1">
            <a:lumMod val="75000"/>
          </a:schemeClr>
        </a:solidFill>
      </dgm:spPr>
      <dgm:t>
        <a:bodyPr/>
        <a:lstStyle/>
        <a:p>
          <a:r>
            <a:rPr lang="en-US" sz="2600" dirty="0" smtClean="0"/>
            <a:t>9 </a:t>
          </a:r>
          <a:r>
            <a:rPr lang="en-US" sz="2600" i="1" dirty="0" smtClean="0"/>
            <a:t>DCP3 </a:t>
          </a:r>
          <a:r>
            <a:rPr lang="en-US" sz="2600" dirty="0" smtClean="0"/>
            <a:t>Volumes</a:t>
          </a:r>
          <a:endParaRPr lang="en-US" sz="2600" dirty="0"/>
        </a:p>
      </dgm:t>
    </dgm:pt>
    <dgm:pt modelId="{C1C9E282-3660-45CD-ADC0-624CD967E318}" type="parTrans" cxnId="{566A5326-A1A4-4728-95C4-F1FB62424B2C}">
      <dgm:prSet/>
      <dgm:spPr/>
      <dgm:t>
        <a:bodyPr/>
        <a:lstStyle/>
        <a:p>
          <a:endParaRPr lang="en-US"/>
        </a:p>
      </dgm:t>
    </dgm:pt>
    <dgm:pt modelId="{B42A5C49-3908-49A4-8791-CBD5CA7B1B12}" type="sibTrans" cxnId="{566A5326-A1A4-4728-95C4-F1FB62424B2C}">
      <dgm:prSet/>
      <dgm:spPr/>
      <dgm:t>
        <a:bodyPr/>
        <a:lstStyle/>
        <a:p>
          <a:endParaRPr lang="en-US"/>
        </a:p>
      </dgm:t>
    </dgm:pt>
    <dgm:pt modelId="{D450315E-CDE0-4C4B-A5FF-8DAEE315428C}">
      <dgm:prSet phldrT="[Text]" custT="1"/>
      <dgm:spPr>
        <a:solidFill>
          <a:schemeClr val="accent2">
            <a:lumMod val="75000"/>
          </a:schemeClr>
        </a:solidFill>
      </dgm:spPr>
      <dgm:t>
        <a:bodyPr/>
        <a:lstStyle/>
        <a:p>
          <a:r>
            <a:rPr lang="en-US" sz="1800" dirty="0" smtClean="0"/>
            <a:t>Essential Packages</a:t>
          </a:r>
          <a:endParaRPr lang="en-US" sz="1800" dirty="0"/>
        </a:p>
      </dgm:t>
    </dgm:pt>
    <dgm:pt modelId="{8DE4A298-B95A-4A2C-B510-1A01FB50E562}" type="parTrans" cxnId="{46E62EA9-767D-469E-99AE-2E63364FB7A1}">
      <dgm:prSet/>
      <dgm:spPr/>
      <dgm:t>
        <a:bodyPr/>
        <a:lstStyle/>
        <a:p>
          <a:endParaRPr lang="en-US"/>
        </a:p>
      </dgm:t>
    </dgm:pt>
    <dgm:pt modelId="{B253B6AF-2110-4471-AE26-5613A40EB594}" type="sibTrans" cxnId="{46E62EA9-767D-469E-99AE-2E63364FB7A1}">
      <dgm:prSet/>
      <dgm:spPr/>
      <dgm:t>
        <a:bodyPr/>
        <a:lstStyle/>
        <a:p>
          <a:endParaRPr lang="en-US"/>
        </a:p>
      </dgm:t>
    </dgm:pt>
    <dgm:pt modelId="{74A3C3E1-043F-4CF2-9A8E-B8089819314E}">
      <dgm:prSet phldrT="[Text]" custT="1"/>
      <dgm:spPr/>
      <dgm:t>
        <a:bodyPr/>
        <a:lstStyle/>
        <a:p>
          <a:r>
            <a:rPr lang="en-US" sz="1400" dirty="0" smtClean="0"/>
            <a:t>Intervention Effectiveness</a:t>
          </a:r>
          <a:endParaRPr lang="en-US" sz="1400" dirty="0"/>
        </a:p>
      </dgm:t>
    </dgm:pt>
    <dgm:pt modelId="{1C3EB645-CEAB-474A-8206-D367BF0E783B}" type="parTrans" cxnId="{7C6F67E9-C29E-4DA7-A8B6-87C26A99D453}">
      <dgm:prSet/>
      <dgm:spPr/>
      <dgm:t>
        <a:bodyPr/>
        <a:lstStyle/>
        <a:p>
          <a:endParaRPr lang="en-US"/>
        </a:p>
      </dgm:t>
    </dgm:pt>
    <dgm:pt modelId="{5AD20980-3E4B-4D8E-94EB-4A655C189431}" type="sibTrans" cxnId="{7C6F67E9-C29E-4DA7-A8B6-87C26A99D453}">
      <dgm:prSet/>
      <dgm:spPr/>
      <dgm:t>
        <a:bodyPr/>
        <a:lstStyle/>
        <a:p>
          <a:endParaRPr lang="en-US"/>
        </a:p>
      </dgm:t>
    </dgm:pt>
    <dgm:pt modelId="{60B96D93-41A9-462C-B83D-8FAF025C1EF6}">
      <dgm:prSet phldrT="[Text]" custT="1"/>
      <dgm:spPr/>
      <dgm:t>
        <a:bodyPr/>
        <a:lstStyle/>
        <a:p>
          <a:r>
            <a:rPr lang="en-US" sz="1600" dirty="0" smtClean="0"/>
            <a:t>Uniform Economic Evaluation</a:t>
          </a:r>
          <a:endParaRPr lang="en-US" sz="1600" dirty="0"/>
        </a:p>
      </dgm:t>
    </dgm:pt>
    <dgm:pt modelId="{4766CFC8-82E5-4F22-9C69-F9101AE2C92A}" type="parTrans" cxnId="{813B19C0-8251-4040-B94B-D2BD248B9B14}">
      <dgm:prSet/>
      <dgm:spPr/>
      <dgm:t>
        <a:bodyPr/>
        <a:lstStyle/>
        <a:p>
          <a:endParaRPr lang="en-US"/>
        </a:p>
      </dgm:t>
    </dgm:pt>
    <dgm:pt modelId="{7DC82191-B007-4F06-98AE-46F7AD378EBB}" type="sibTrans" cxnId="{813B19C0-8251-4040-B94B-D2BD248B9B14}">
      <dgm:prSet/>
      <dgm:spPr/>
      <dgm:t>
        <a:bodyPr/>
        <a:lstStyle/>
        <a:p>
          <a:endParaRPr lang="en-US"/>
        </a:p>
      </dgm:t>
    </dgm:pt>
    <dgm:pt modelId="{2BAE0032-41A0-40BC-8598-8AE537D01F36}">
      <dgm:prSet phldrT="[Text]" custT="1"/>
      <dgm:spPr/>
      <dgm:t>
        <a:bodyPr/>
        <a:lstStyle/>
        <a:p>
          <a:r>
            <a:rPr lang="en-US" sz="1800" dirty="0" smtClean="0"/>
            <a:t>Policies &amp; Platforms</a:t>
          </a:r>
          <a:endParaRPr lang="en-US" sz="1800" dirty="0"/>
        </a:p>
      </dgm:t>
    </dgm:pt>
    <dgm:pt modelId="{1317EF87-D519-48A4-8DA9-E37EFD4DFF1B}" type="parTrans" cxnId="{04B53649-789A-4499-A55F-4581B51A09A8}">
      <dgm:prSet/>
      <dgm:spPr/>
      <dgm:t>
        <a:bodyPr/>
        <a:lstStyle/>
        <a:p>
          <a:endParaRPr lang="en-US"/>
        </a:p>
      </dgm:t>
    </dgm:pt>
    <dgm:pt modelId="{21DD5BF2-B2E8-4178-983E-F86A4BDF8092}" type="sibTrans" cxnId="{04B53649-789A-4499-A55F-4581B51A09A8}">
      <dgm:prSet/>
      <dgm:spPr/>
      <dgm:t>
        <a:bodyPr/>
        <a:lstStyle/>
        <a:p>
          <a:endParaRPr lang="en-US"/>
        </a:p>
      </dgm:t>
    </dgm:pt>
    <dgm:pt modelId="{0033B598-3304-4420-AACA-7F2237262A97}">
      <dgm:prSet phldrT="[Text]" custT="1"/>
      <dgm:spPr/>
      <dgm:t>
        <a:bodyPr lIns="0" rIns="0" anchor="ctr" anchorCtr="1"/>
        <a:lstStyle/>
        <a:p>
          <a:r>
            <a:rPr lang="en-US" sz="1800" dirty="0" smtClean="0"/>
            <a:t>Priority setting</a:t>
          </a:r>
          <a:endParaRPr lang="en-US" sz="1800" dirty="0"/>
        </a:p>
      </dgm:t>
    </dgm:pt>
    <dgm:pt modelId="{EC1A77E1-24AA-4377-91B6-0EFBB0F8D906}" type="parTrans" cxnId="{6F9DFF48-C99C-47A2-B024-AE811F828106}">
      <dgm:prSet/>
      <dgm:spPr/>
      <dgm:t>
        <a:bodyPr/>
        <a:lstStyle/>
        <a:p>
          <a:endParaRPr lang="en-US"/>
        </a:p>
      </dgm:t>
    </dgm:pt>
    <dgm:pt modelId="{B147C030-1ADA-48CC-BC50-77DBB921877E}" type="sibTrans" cxnId="{6F9DFF48-C99C-47A2-B024-AE811F828106}">
      <dgm:prSet/>
      <dgm:spPr/>
      <dgm:t>
        <a:bodyPr/>
        <a:lstStyle/>
        <a:p>
          <a:endParaRPr lang="en-US"/>
        </a:p>
      </dgm:t>
    </dgm:pt>
    <dgm:pt modelId="{77970366-4393-48E2-892F-35296ECE17F1}">
      <dgm:prSet phldrT="[Text]" custT="1"/>
      <dgm:spPr/>
      <dgm:t>
        <a:bodyPr/>
        <a:lstStyle/>
        <a:p>
          <a:r>
            <a:rPr lang="en-US" sz="1800" dirty="0" smtClean="0"/>
            <a:t>Burden of Disease</a:t>
          </a:r>
          <a:endParaRPr lang="en-US" sz="1800" dirty="0"/>
        </a:p>
      </dgm:t>
    </dgm:pt>
    <dgm:pt modelId="{DB960838-CBE5-4FFE-AF0A-B717A9ABAB4B}" type="parTrans" cxnId="{9EC5A214-6402-49A1-B6F3-FACD21B326BF}">
      <dgm:prSet/>
      <dgm:spPr/>
      <dgm:t>
        <a:bodyPr/>
        <a:lstStyle/>
        <a:p>
          <a:endParaRPr lang="en-US"/>
        </a:p>
      </dgm:t>
    </dgm:pt>
    <dgm:pt modelId="{92D6B109-8297-4C81-B2A6-300CE4DCDCFD}" type="sibTrans" cxnId="{9EC5A214-6402-49A1-B6F3-FACD21B326BF}">
      <dgm:prSet/>
      <dgm:spPr/>
      <dgm:t>
        <a:bodyPr/>
        <a:lstStyle/>
        <a:p>
          <a:endParaRPr lang="en-US"/>
        </a:p>
      </dgm:t>
    </dgm:pt>
    <dgm:pt modelId="{A1D4160F-D733-4BDA-9279-F72B66AB6F4D}" type="pres">
      <dgm:prSet presAssocID="{68C8AF37-7C2A-45A5-9CC4-269BA09E2C65}" presName="Name0" presStyleCnt="0">
        <dgm:presLayoutVars>
          <dgm:chMax val="1"/>
          <dgm:chPref val="1"/>
          <dgm:dir/>
          <dgm:animOne val="branch"/>
          <dgm:animLvl val="lvl"/>
        </dgm:presLayoutVars>
      </dgm:prSet>
      <dgm:spPr/>
      <dgm:t>
        <a:bodyPr/>
        <a:lstStyle/>
        <a:p>
          <a:endParaRPr lang="en-US"/>
        </a:p>
      </dgm:t>
    </dgm:pt>
    <dgm:pt modelId="{EA6FA6B6-DF0E-40B6-9296-E5203EE6F127}" type="pres">
      <dgm:prSet presAssocID="{C8CFF489-D5E8-45DE-8484-F28CC076250B}" presName="Parent" presStyleLbl="node0" presStyleIdx="0" presStyleCnt="1" custLinFactNeighborX="0" custLinFactNeighborY="890">
        <dgm:presLayoutVars>
          <dgm:chMax val="6"/>
          <dgm:chPref val="6"/>
        </dgm:presLayoutVars>
      </dgm:prSet>
      <dgm:spPr/>
      <dgm:t>
        <a:bodyPr/>
        <a:lstStyle/>
        <a:p>
          <a:endParaRPr lang="en-US"/>
        </a:p>
      </dgm:t>
    </dgm:pt>
    <dgm:pt modelId="{651F1938-9749-4D68-A115-56A7316DBA23}" type="pres">
      <dgm:prSet presAssocID="{D450315E-CDE0-4C4B-A5FF-8DAEE315428C}" presName="Accent1" presStyleCnt="0"/>
      <dgm:spPr/>
    </dgm:pt>
    <dgm:pt modelId="{C225CC96-84EB-4CE7-B22A-DB868ADA2BB3}" type="pres">
      <dgm:prSet presAssocID="{D450315E-CDE0-4C4B-A5FF-8DAEE315428C}" presName="Accent" presStyleLbl="bgShp" presStyleIdx="0" presStyleCnt="6"/>
      <dgm:spPr/>
    </dgm:pt>
    <dgm:pt modelId="{21F818C0-7260-4DCC-925B-655F92FC7A12}" type="pres">
      <dgm:prSet presAssocID="{D450315E-CDE0-4C4B-A5FF-8DAEE315428C}" presName="Child1" presStyleLbl="node1" presStyleIdx="0" presStyleCnt="6">
        <dgm:presLayoutVars>
          <dgm:chMax val="0"/>
          <dgm:chPref val="0"/>
          <dgm:bulletEnabled val="1"/>
        </dgm:presLayoutVars>
      </dgm:prSet>
      <dgm:spPr/>
      <dgm:t>
        <a:bodyPr/>
        <a:lstStyle/>
        <a:p>
          <a:endParaRPr lang="en-US"/>
        </a:p>
      </dgm:t>
    </dgm:pt>
    <dgm:pt modelId="{F0F9FE26-9EDD-4C0C-87B1-40CE179EE577}" type="pres">
      <dgm:prSet presAssocID="{74A3C3E1-043F-4CF2-9A8E-B8089819314E}" presName="Accent2" presStyleCnt="0"/>
      <dgm:spPr/>
    </dgm:pt>
    <dgm:pt modelId="{A6A56B15-0385-4AE7-BB59-62CE7B4115FA}" type="pres">
      <dgm:prSet presAssocID="{74A3C3E1-043F-4CF2-9A8E-B8089819314E}" presName="Accent" presStyleLbl="bgShp" presStyleIdx="1" presStyleCnt="6"/>
      <dgm:spPr/>
    </dgm:pt>
    <dgm:pt modelId="{2347C2D1-D7DB-4F41-8D79-C0BC1D552E2D}" type="pres">
      <dgm:prSet presAssocID="{74A3C3E1-043F-4CF2-9A8E-B8089819314E}" presName="Child2" presStyleLbl="node1" presStyleIdx="1" presStyleCnt="6">
        <dgm:presLayoutVars>
          <dgm:chMax val="0"/>
          <dgm:chPref val="0"/>
          <dgm:bulletEnabled val="1"/>
        </dgm:presLayoutVars>
      </dgm:prSet>
      <dgm:spPr/>
      <dgm:t>
        <a:bodyPr/>
        <a:lstStyle/>
        <a:p>
          <a:endParaRPr lang="en-US"/>
        </a:p>
      </dgm:t>
    </dgm:pt>
    <dgm:pt modelId="{6588DE24-5442-4D34-B587-31D78B90764F}" type="pres">
      <dgm:prSet presAssocID="{60B96D93-41A9-462C-B83D-8FAF025C1EF6}" presName="Accent3" presStyleCnt="0"/>
      <dgm:spPr/>
    </dgm:pt>
    <dgm:pt modelId="{228CD6C3-1C84-4A11-B75F-68B11658B503}" type="pres">
      <dgm:prSet presAssocID="{60B96D93-41A9-462C-B83D-8FAF025C1EF6}" presName="Accent" presStyleLbl="bgShp" presStyleIdx="2" presStyleCnt="6"/>
      <dgm:spPr/>
    </dgm:pt>
    <dgm:pt modelId="{960FE4D6-9FB6-4BFE-8A97-6834A984BAE3}" type="pres">
      <dgm:prSet presAssocID="{60B96D93-41A9-462C-B83D-8FAF025C1EF6}" presName="Child3" presStyleLbl="node1" presStyleIdx="2" presStyleCnt="6">
        <dgm:presLayoutVars>
          <dgm:chMax val="0"/>
          <dgm:chPref val="0"/>
          <dgm:bulletEnabled val="1"/>
        </dgm:presLayoutVars>
      </dgm:prSet>
      <dgm:spPr/>
      <dgm:t>
        <a:bodyPr/>
        <a:lstStyle/>
        <a:p>
          <a:endParaRPr lang="en-US"/>
        </a:p>
      </dgm:t>
    </dgm:pt>
    <dgm:pt modelId="{B1B0199B-7FBE-4C52-97ED-A3431567E8AB}" type="pres">
      <dgm:prSet presAssocID="{2BAE0032-41A0-40BC-8598-8AE537D01F36}" presName="Accent4" presStyleCnt="0"/>
      <dgm:spPr/>
    </dgm:pt>
    <dgm:pt modelId="{808C2DB3-B5D2-4FF4-B9DC-E6C8C882F49D}" type="pres">
      <dgm:prSet presAssocID="{2BAE0032-41A0-40BC-8598-8AE537D01F36}" presName="Accent" presStyleLbl="bgShp" presStyleIdx="3" presStyleCnt="6"/>
      <dgm:spPr/>
    </dgm:pt>
    <dgm:pt modelId="{59CC3C53-2E5B-4DBD-82C1-13539CD67E10}" type="pres">
      <dgm:prSet presAssocID="{2BAE0032-41A0-40BC-8598-8AE537D01F36}" presName="Child4" presStyleLbl="node1" presStyleIdx="3" presStyleCnt="6">
        <dgm:presLayoutVars>
          <dgm:chMax val="0"/>
          <dgm:chPref val="0"/>
          <dgm:bulletEnabled val="1"/>
        </dgm:presLayoutVars>
      </dgm:prSet>
      <dgm:spPr/>
      <dgm:t>
        <a:bodyPr/>
        <a:lstStyle/>
        <a:p>
          <a:endParaRPr lang="en-US"/>
        </a:p>
      </dgm:t>
    </dgm:pt>
    <dgm:pt modelId="{93B589BF-D5C1-45E7-87E4-EA2EEEEFDBAD}" type="pres">
      <dgm:prSet presAssocID="{0033B598-3304-4420-AACA-7F2237262A97}" presName="Accent5" presStyleCnt="0"/>
      <dgm:spPr/>
    </dgm:pt>
    <dgm:pt modelId="{560EFC4D-A42F-41B2-8D21-304279D6FF4B}" type="pres">
      <dgm:prSet presAssocID="{0033B598-3304-4420-AACA-7F2237262A97}" presName="Accent" presStyleLbl="bgShp" presStyleIdx="4" presStyleCnt="6"/>
      <dgm:spPr/>
    </dgm:pt>
    <dgm:pt modelId="{4C101578-EC0C-4148-B9FC-218170363180}" type="pres">
      <dgm:prSet presAssocID="{0033B598-3304-4420-AACA-7F2237262A97}" presName="Child5" presStyleLbl="node1" presStyleIdx="4" presStyleCnt="6">
        <dgm:presLayoutVars>
          <dgm:chMax val="0"/>
          <dgm:chPref val="0"/>
          <dgm:bulletEnabled val="1"/>
        </dgm:presLayoutVars>
      </dgm:prSet>
      <dgm:spPr/>
      <dgm:t>
        <a:bodyPr/>
        <a:lstStyle/>
        <a:p>
          <a:endParaRPr lang="en-US"/>
        </a:p>
      </dgm:t>
    </dgm:pt>
    <dgm:pt modelId="{7ECF41EC-4E98-4E6B-844D-DB33594F0204}" type="pres">
      <dgm:prSet presAssocID="{77970366-4393-48E2-892F-35296ECE17F1}" presName="Accent6" presStyleCnt="0"/>
      <dgm:spPr/>
    </dgm:pt>
    <dgm:pt modelId="{B99127D7-1206-4E18-BF2C-91DA95FA33CD}" type="pres">
      <dgm:prSet presAssocID="{77970366-4393-48E2-892F-35296ECE17F1}" presName="Accent" presStyleLbl="bgShp" presStyleIdx="5" presStyleCnt="6"/>
      <dgm:spPr/>
      <dgm:t>
        <a:bodyPr/>
        <a:lstStyle/>
        <a:p>
          <a:endParaRPr lang="en-US"/>
        </a:p>
      </dgm:t>
    </dgm:pt>
    <dgm:pt modelId="{DF62644F-E896-4344-B392-BE992162AF56}" type="pres">
      <dgm:prSet presAssocID="{77970366-4393-48E2-892F-35296ECE17F1}" presName="Child6" presStyleLbl="node1" presStyleIdx="5" presStyleCnt="6">
        <dgm:presLayoutVars>
          <dgm:chMax val="0"/>
          <dgm:chPref val="0"/>
          <dgm:bulletEnabled val="1"/>
        </dgm:presLayoutVars>
      </dgm:prSet>
      <dgm:spPr/>
      <dgm:t>
        <a:bodyPr/>
        <a:lstStyle/>
        <a:p>
          <a:endParaRPr lang="en-US"/>
        </a:p>
      </dgm:t>
    </dgm:pt>
  </dgm:ptLst>
  <dgm:cxnLst>
    <dgm:cxn modelId="{8FD66D26-BB44-4B0F-AC64-64CFB5B04338}" type="presOf" srcId="{0033B598-3304-4420-AACA-7F2237262A97}" destId="{4C101578-EC0C-4148-B9FC-218170363180}" srcOrd="0" destOrd="0" presId="urn:microsoft.com/office/officeart/2011/layout/HexagonRadial"/>
    <dgm:cxn modelId="{46E62EA9-767D-469E-99AE-2E63364FB7A1}" srcId="{C8CFF489-D5E8-45DE-8484-F28CC076250B}" destId="{D450315E-CDE0-4C4B-A5FF-8DAEE315428C}" srcOrd="0" destOrd="0" parTransId="{8DE4A298-B95A-4A2C-B510-1A01FB50E562}" sibTransId="{B253B6AF-2110-4471-AE26-5613A40EB594}"/>
    <dgm:cxn modelId="{C60E80CC-EAF4-4AFF-B95F-3773A6DB7D4D}" type="presOf" srcId="{77970366-4393-48E2-892F-35296ECE17F1}" destId="{DF62644F-E896-4344-B392-BE992162AF56}" srcOrd="0" destOrd="0" presId="urn:microsoft.com/office/officeart/2011/layout/HexagonRadial"/>
    <dgm:cxn modelId="{04B53649-789A-4499-A55F-4581B51A09A8}" srcId="{C8CFF489-D5E8-45DE-8484-F28CC076250B}" destId="{2BAE0032-41A0-40BC-8598-8AE537D01F36}" srcOrd="3" destOrd="0" parTransId="{1317EF87-D519-48A4-8DA9-E37EFD4DFF1B}" sibTransId="{21DD5BF2-B2E8-4178-983E-F86A4BDF8092}"/>
    <dgm:cxn modelId="{4B87951A-A972-4003-8C50-A5C125748BCE}" type="presOf" srcId="{C8CFF489-D5E8-45DE-8484-F28CC076250B}" destId="{EA6FA6B6-DF0E-40B6-9296-E5203EE6F127}" srcOrd="0" destOrd="0" presId="urn:microsoft.com/office/officeart/2011/layout/HexagonRadial"/>
    <dgm:cxn modelId="{8A258A03-1B41-4E28-A5E3-348789C38ECE}" type="presOf" srcId="{60B96D93-41A9-462C-B83D-8FAF025C1EF6}" destId="{960FE4D6-9FB6-4BFE-8A97-6834A984BAE3}" srcOrd="0" destOrd="0" presId="urn:microsoft.com/office/officeart/2011/layout/HexagonRadial"/>
    <dgm:cxn modelId="{CE61E43C-285F-4B82-AC13-8781F5A57FF8}" type="presOf" srcId="{74A3C3E1-043F-4CF2-9A8E-B8089819314E}" destId="{2347C2D1-D7DB-4F41-8D79-C0BC1D552E2D}" srcOrd="0" destOrd="0" presId="urn:microsoft.com/office/officeart/2011/layout/HexagonRadial"/>
    <dgm:cxn modelId="{7267F296-B2B0-4C35-B2CB-ECB5DA658FE8}" type="presOf" srcId="{68C8AF37-7C2A-45A5-9CC4-269BA09E2C65}" destId="{A1D4160F-D733-4BDA-9279-F72B66AB6F4D}" srcOrd="0" destOrd="0" presId="urn:microsoft.com/office/officeart/2011/layout/HexagonRadial"/>
    <dgm:cxn modelId="{B2D7D0E9-0D51-40DC-941E-6099E1F29E84}" type="presOf" srcId="{2BAE0032-41A0-40BC-8598-8AE537D01F36}" destId="{59CC3C53-2E5B-4DBD-82C1-13539CD67E10}" srcOrd="0" destOrd="0" presId="urn:microsoft.com/office/officeart/2011/layout/HexagonRadial"/>
    <dgm:cxn modelId="{6F9DFF48-C99C-47A2-B024-AE811F828106}" srcId="{C8CFF489-D5E8-45DE-8484-F28CC076250B}" destId="{0033B598-3304-4420-AACA-7F2237262A97}" srcOrd="4" destOrd="0" parTransId="{EC1A77E1-24AA-4377-91B6-0EFBB0F8D906}" sibTransId="{B147C030-1ADA-48CC-BC50-77DBB921877E}"/>
    <dgm:cxn modelId="{813B19C0-8251-4040-B94B-D2BD248B9B14}" srcId="{C8CFF489-D5E8-45DE-8484-F28CC076250B}" destId="{60B96D93-41A9-462C-B83D-8FAF025C1EF6}" srcOrd="2" destOrd="0" parTransId="{4766CFC8-82E5-4F22-9C69-F9101AE2C92A}" sibTransId="{7DC82191-B007-4F06-98AE-46F7AD378EBB}"/>
    <dgm:cxn modelId="{78EC5E43-4314-40FE-91F2-2BDB42E958A4}" type="presOf" srcId="{D450315E-CDE0-4C4B-A5FF-8DAEE315428C}" destId="{21F818C0-7260-4DCC-925B-655F92FC7A12}" srcOrd="0" destOrd="0" presId="urn:microsoft.com/office/officeart/2011/layout/HexagonRadial"/>
    <dgm:cxn modelId="{9EC5A214-6402-49A1-B6F3-FACD21B326BF}" srcId="{C8CFF489-D5E8-45DE-8484-F28CC076250B}" destId="{77970366-4393-48E2-892F-35296ECE17F1}" srcOrd="5" destOrd="0" parTransId="{DB960838-CBE5-4FFE-AF0A-B717A9ABAB4B}" sibTransId="{92D6B109-8297-4C81-B2A6-300CE4DCDCFD}"/>
    <dgm:cxn modelId="{7C6F67E9-C29E-4DA7-A8B6-87C26A99D453}" srcId="{C8CFF489-D5E8-45DE-8484-F28CC076250B}" destId="{74A3C3E1-043F-4CF2-9A8E-B8089819314E}" srcOrd="1" destOrd="0" parTransId="{1C3EB645-CEAB-474A-8206-D367BF0E783B}" sibTransId="{5AD20980-3E4B-4D8E-94EB-4A655C189431}"/>
    <dgm:cxn modelId="{566A5326-A1A4-4728-95C4-F1FB62424B2C}" srcId="{68C8AF37-7C2A-45A5-9CC4-269BA09E2C65}" destId="{C8CFF489-D5E8-45DE-8484-F28CC076250B}" srcOrd="0" destOrd="0" parTransId="{C1C9E282-3660-45CD-ADC0-624CD967E318}" sibTransId="{B42A5C49-3908-49A4-8791-CBD5CA7B1B12}"/>
    <dgm:cxn modelId="{D35ED64D-ECF6-4E05-9F44-E5F2B7608F7F}" type="presParOf" srcId="{A1D4160F-D733-4BDA-9279-F72B66AB6F4D}" destId="{EA6FA6B6-DF0E-40B6-9296-E5203EE6F127}" srcOrd="0" destOrd="0" presId="urn:microsoft.com/office/officeart/2011/layout/HexagonRadial"/>
    <dgm:cxn modelId="{1AF51B5B-10FA-47CC-982F-8AAD81187A85}" type="presParOf" srcId="{A1D4160F-D733-4BDA-9279-F72B66AB6F4D}" destId="{651F1938-9749-4D68-A115-56A7316DBA23}" srcOrd="1" destOrd="0" presId="urn:microsoft.com/office/officeart/2011/layout/HexagonRadial"/>
    <dgm:cxn modelId="{9052149C-37AB-440D-9208-07D2828C1D8E}" type="presParOf" srcId="{651F1938-9749-4D68-A115-56A7316DBA23}" destId="{C225CC96-84EB-4CE7-B22A-DB868ADA2BB3}" srcOrd="0" destOrd="0" presId="urn:microsoft.com/office/officeart/2011/layout/HexagonRadial"/>
    <dgm:cxn modelId="{A488C292-E735-47E6-9EC4-36E799E12E90}" type="presParOf" srcId="{A1D4160F-D733-4BDA-9279-F72B66AB6F4D}" destId="{21F818C0-7260-4DCC-925B-655F92FC7A12}" srcOrd="2" destOrd="0" presId="urn:microsoft.com/office/officeart/2011/layout/HexagonRadial"/>
    <dgm:cxn modelId="{A5ADC213-28AB-4ED8-B5A8-90C16346966C}" type="presParOf" srcId="{A1D4160F-D733-4BDA-9279-F72B66AB6F4D}" destId="{F0F9FE26-9EDD-4C0C-87B1-40CE179EE577}" srcOrd="3" destOrd="0" presId="urn:microsoft.com/office/officeart/2011/layout/HexagonRadial"/>
    <dgm:cxn modelId="{B195B0B6-287D-4868-8D0E-FAA092882FFB}" type="presParOf" srcId="{F0F9FE26-9EDD-4C0C-87B1-40CE179EE577}" destId="{A6A56B15-0385-4AE7-BB59-62CE7B4115FA}" srcOrd="0" destOrd="0" presId="urn:microsoft.com/office/officeart/2011/layout/HexagonRadial"/>
    <dgm:cxn modelId="{E32EEE83-6428-43EB-B3F2-A628B1714F8E}" type="presParOf" srcId="{A1D4160F-D733-4BDA-9279-F72B66AB6F4D}" destId="{2347C2D1-D7DB-4F41-8D79-C0BC1D552E2D}" srcOrd="4" destOrd="0" presId="urn:microsoft.com/office/officeart/2011/layout/HexagonRadial"/>
    <dgm:cxn modelId="{EDA8345F-8523-40B3-AF1F-9022BA57A38B}" type="presParOf" srcId="{A1D4160F-D733-4BDA-9279-F72B66AB6F4D}" destId="{6588DE24-5442-4D34-B587-31D78B90764F}" srcOrd="5" destOrd="0" presId="urn:microsoft.com/office/officeart/2011/layout/HexagonRadial"/>
    <dgm:cxn modelId="{86EF9EAF-F79D-4140-A246-7E66E97B623F}" type="presParOf" srcId="{6588DE24-5442-4D34-B587-31D78B90764F}" destId="{228CD6C3-1C84-4A11-B75F-68B11658B503}" srcOrd="0" destOrd="0" presId="urn:microsoft.com/office/officeart/2011/layout/HexagonRadial"/>
    <dgm:cxn modelId="{0A26C593-F2C5-453D-84F0-762FE015519E}" type="presParOf" srcId="{A1D4160F-D733-4BDA-9279-F72B66AB6F4D}" destId="{960FE4D6-9FB6-4BFE-8A97-6834A984BAE3}" srcOrd="6" destOrd="0" presId="urn:microsoft.com/office/officeart/2011/layout/HexagonRadial"/>
    <dgm:cxn modelId="{C92A7982-C94A-4915-A09A-12A268344F08}" type="presParOf" srcId="{A1D4160F-D733-4BDA-9279-F72B66AB6F4D}" destId="{B1B0199B-7FBE-4C52-97ED-A3431567E8AB}" srcOrd="7" destOrd="0" presId="urn:microsoft.com/office/officeart/2011/layout/HexagonRadial"/>
    <dgm:cxn modelId="{3ECFDA76-93B8-4748-9AB9-8A500E03335B}" type="presParOf" srcId="{B1B0199B-7FBE-4C52-97ED-A3431567E8AB}" destId="{808C2DB3-B5D2-4FF4-B9DC-E6C8C882F49D}" srcOrd="0" destOrd="0" presId="urn:microsoft.com/office/officeart/2011/layout/HexagonRadial"/>
    <dgm:cxn modelId="{3D34C2C0-4276-4B7C-A437-31D36D31296B}" type="presParOf" srcId="{A1D4160F-D733-4BDA-9279-F72B66AB6F4D}" destId="{59CC3C53-2E5B-4DBD-82C1-13539CD67E10}" srcOrd="8" destOrd="0" presId="urn:microsoft.com/office/officeart/2011/layout/HexagonRadial"/>
    <dgm:cxn modelId="{0EFADAD7-2FFE-4231-BA3B-C45391CC667E}" type="presParOf" srcId="{A1D4160F-D733-4BDA-9279-F72B66AB6F4D}" destId="{93B589BF-D5C1-45E7-87E4-EA2EEEEFDBAD}" srcOrd="9" destOrd="0" presId="urn:microsoft.com/office/officeart/2011/layout/HexagonRadial"/>
    <dgm:cxn modelId="{A6B42F50-FB8D-4B82-9BA0-C7BD0B76DCA9}" type="presParOf" srcId="{93B589BF-D5C1-45E7-87E4-EA2EEEEFDBAD}" destId="{560EFC4D-A42F-41B2-8D21-304279D6FF4B}" srcOrd="0" destOrd="0" presId="urn:microsoft.com/office/officeart/2011/layout/HexagonRadial"/>
    <dgm:cxn modelId="{E570CD43-8D42-4BDA-B1F3-ADAE40045B9E}" type="presParOf" srcId="{A1D4160F-D733-4BDA-9279-F72B66AB6F4D}" destId="{4C101578-EC0C-4148-B9FC-218170363180}" srcOrd="10" destOrd="0" presId="urn:microsoft.com/office/officeart/2011/layout/HexagonRadial"/>
    <dgm:cxn modelId="{BA1F959D-0BB6-42E2-8963-7CC5B814E4E0}" type="presParOf" srcId="{A1D4160F-D733-4BDA-9279-F72B66AB6F4D}" destId="{7ECF41EC-4E98-4E6B-844D-DB33594F0204}" srcOrd="11" destOrd="0" presId="urn:microsoft.com/office/officeart/2011/layout/HexagonRadial"/>
    <dgm:cxn modelId="{00291293-ECC2-46A4-B8FD-6E4E3381E8E9}" type="presParOf" srcId="{7ECF41EC-4E98-4E6B-844D-DB33594F0204}" destId="{B99127D7-1206-4E18-BF2C-91DA95FA33CD}" srcOrd="0" destOrd="0" presId="urn:microsoft.com/office/officeart/2011/layout/HexagonRadial"/>
    <dgm:cxn modelId="{7E272BC0-466C-4DC5-8A67-AD7702D7CBFC}" type="presParOf" srcId="{A1D4160F-D733-4BDA-9279-F72B66AB6F4D}" destId="{DF62644F-E896-4344-B392-BE992162AF5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E365E-8A78-466B-ACF3-8065AF63298D}" type="datetimeFigureOut">
              <a:rPr lang="en-US" smtClean="0"/>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4D408-F7C3-43C6-9E12-CBD333D67CD8}" type="slidenum">
              <a:rPr lang="en-US" smtClean="0"/>
              <a:t>‹#›</a:t>
            </a:fld>
            <a:endParaRPr lang="en-US"/>
          </a:p>
        </p:txBody>
      </p:sp>
    </p:spTree>
    <p:extLst>
      <p:ext uri="{BB962C8B-B14F-4D97-AF65-F5344CB8AC3E}">
        <p14:creationId xmlns:p14="http://schemas.microsoft.com/office/powerpoint/2010/main" val="291510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a:t>
            </a:r>
            <a:r>
              <a:rPr lang="en-US" baseline="0" dirty="0" smtClean="0"/>
              <a:t> are copyright dates. V9 will be launched in 2017 with a 2018 publication date. </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3</a:t>
            </a:fld>
            <a:endParaRPr lang="en-US"/>
          </a:p>
        </p:txBody>
      </p:sp>
    </p:spTree>
    <p:extLst>
      <p:ext uri="{BB962C8B-B14F-4D97-AF65-F5344CB8AC3E}">
        <p14:creationId xmlns:p14="http://schemas.microsoft.com/office/powerpoint/2010/main" val="198126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Disease Control Priorities: Improving Health and Reducing Poverty </a:t>
            </a:r>
            <a:r>
              <a:rPr lang="en-US" dirty="0" smtClean="0">
                <a:effectLst/>
              </a:rPr>
              <a:t>places conclusions from the nine-volume series into a framework addressing the need for efficient pathways toward universal health coverage. This volume identifies 21 essential packages of health sector interventions and fiscal and </a:t>
            </a:r>
            <a:r>
              <a:rPr lang="en-US" dirty="0" err="1" smtClean="0">
                <a:effectLst/>
              </a:rPr>
              <a:t>intersectoral</a:t>
            </a:r>
            <a:r>
              <a:rPr lang="en-US" dirty="0" smtClean="0">
                <a:effectLst/>
              </a:rPr>
              <a:t> policies. This volume also extends </a:t>
            </a:r>
            <a:r>
              <a:rPr lang="en-US" i="1" dirty="0" smtClean="0">
                <a:effectLst/>
              </a:rPr>
              <a:t>DCP3</a:t>
            </a:r>
            <a:r>
              <a:rPr lang="en-US" dirty="0" smtClean="0">
                <a:effectLst/>
              </a:rPr>
              <a:t>’s discussion of health system responsibilities to include topics such as pathology, palliative care, quality of care, and pandemic preparedness. The 244 distinct health sector interventions identified in the construction of these packages constitute </a:t>
            </a:r>
            <a:r>
              <a:rPr lang="en-US" i="1" dirty="0" smtClean="0">
                <a:effectLst/>
              </a:rPr>
              <a:t>DCP3</a:t>
            </a:r>
            <a:r>
              <a:rPr lang="en-US" dirty="0" smtClean="0">
                <a:effectLst/>
              </a:rPr>
              <a:t>’s model for essential universal health coverage. Arguing in favor of efficient public financing of protection against financial risk as well as health, this volume contends that improving health and reducing poverty can be attained.</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16</a:t>
            </a:fld>
            <a:endParaRPr lang="en-US"/>
          </a:p>
        </p:txBody>
      </p:sp>
    </p:spTree>
    <p:extLst>
      <p:ext uri="{BB962C8B-B14F-4D97-AF65-F5344CB8AC3E}">
        <p14:creationId xmlns:p14="http://schemas.microsoft.com/office/powerpoint/2010/main" val="9025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Essential</a:t>
            </a:r>
            <a:r>
              <a:rPr lang="en-US" i="1" baseline="0" dirty="0" smtClean="0"/>
              <a:t> Surgery</a:t>
            </a:r>
            <a:r>
              <a:rPr lang="en-US" i="0" baseline="0" dirty="0" smtClean="0"/>
              <a:t> demonstrates surgery’s contribution to global public health. Data on the surgical burden of congenital anomalies, disease, disability, and trauma are presented, along with health and economic analyses of procedures, platforms, and packages to improve care in settings with severe budget limitations. Readers will gain comprehensive knowledge of the challenges and successes found in implementing surgical care strategies in low- and middle-income countries. Practitioners and researchers demonstrate that even small hospitals can deliver effective basic surgical services, and health care delivery structures already in place can be leveraged to provide affordable and quality surgical care.</a:t>
            </a:r>
            <a:endParaRPr lang="en-US" i="1" dirty="0" smtClean="0"/>
          </a:p>
        </p:txBody>
      </p:sp>
      <p:sp>
        <p:nvSpPr>
          <p:cNvPr id="4" name="Slide Number Placeholder 3"/>
          <p:cNvSpPr>
            <a:spLocks noGrp="1"/>
          </p:cNvSpPr>
          <p:nvPr>
            <p:ph type="sldNum" sz="quarter" idx="10"/>
          </p:nvPr>
        </p:nvSpPr>
        <p:spPr/>
        <p:txBody>
          <a:bodyPr/>
          <a:lstStyle/>
          <a:p>
            <a:fld id="{CD94D408-F7C3-43C6-9E12-CBD333D67CD8}" type="slidenum">
              <a:rPr lang="en-US" smtClean="0"/>
              <a:t>8</a:t>
            </a:fld>
            <a:endParaRPr lang="en-US"/>
          </a:p>
        </p:txBody>
      </p:sp>
    </p:spTree>
    <p:extLst>
      <p:ext uri="{BB962C8B-B14F-4D97-AF65-F5344CB8AC3E}">
        <p14:creationId xmlns:p14="http://schemas.microsoft.com/office/powerpoint/2010/main" val="37308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Reproductive, Maternal, Newborn, and Child Health </a:t>
            </a:r>
            <a:r>
              <a:rPr lang="en-US" sz="1200" b="0" i="0" u="none" strike="noStrike" kern="1200" baseline="0" dirty="0" smtClean="0">
                <a:solidFill>
                  <a:schemeClr val="tx1"/>
                </a:solidFill>
                <a:latin typeface="+mn-lt"/>
                <a:ea typeface="+mn-ea"/>
                <a:cs typeface="+mn-cs"/>
              </a:rPr>
              <a:t>(RMNCH) addresses conditions along the reproductive health continuum,</a:t>
            </a:r>
          </a:p>
          <a:p>
            <a:r>
              <a:rPr lang="en-US" sz="1200" b="0" i="0" u="none" strike="noStrike" kern="1200" baseline="0" dirty="0" smtClean="0">
                <a:solidFill>
                  <a:schemeClr val="tx1"/>
                </a:solidFill>
                <a:latin typeface="+mn-lt"/>
                <a:ea typeface="+mn-ea"/>
                <a:cs typeface="+mn-cs"/>
              </a:rPr>
              <a:t>analyzing interventions that support healthy lives from adolescence, pregnancy care and delivery, until age five. This volume assesses</a:t>
            </a:r>
          </a:p>
          <a:p>
            <a:r>
              <a:rPr lang="en-US" sz="1200" b="0" i="0" u="none" strike="noStrike" kern="1200" baseline="0" dirty="0" smtClean="0">
                <a:solidFill>
                  <a:schemeClr val="tx1"/>
                </a:solidFill>
                <a:latin typeface="+mn-lt"/>
                <a:ea typeface="+mn-ea"/>
                <a:cs typeface="+mn-cs"/>
              </a:rPr>
              <a:t>the global burden from RMNCH conditions; highlights cost-effective interventions to address maternal and child mortality; and describes</a:t>
            </a:r>
          </a:p>
          <a:p>
            <a:r>
              <a:rPr lang="en-US" sz="1200" b="0" i="0" u="none" strike="noStrike" kern="1200" baseline="0" dirty="0" smtClean="0">
                <a:solidFill>
                  <a:schemeClr val="tx1"/>
                </a:solidFill>
                <a:latin typeface="+mn-lt"/>
                <a:ea typeface="+mn-ea"/>
                <a:cs typeface="+mn-cs"/>
              </a:rPr>
              <a:t>the economics and financing of care. Extensive systematic analyses indicate that scaling up interventions across the continuum can reduce maternal,</a:t>
            </a:r>
          </a:p>
          <a:p>
            <a:r>
              <a:rPr lang="en-US" sz="1200" b="0" i="0" u="none" strike="noStrike" kern="1200" baseline="0" dirty="0" smtClean="0">
                <a:solidFill>
                  <a:schemeClr val="tx1"/>
                </a:solidFill>
                <a:latin typeface="+mn-lt"/>
                <a:ea typeface="+mn-ea"/>
                <a:cs typeface="+mn-cs"/>
              </a:rPr>
              <a:t>neonatal, and child deaths in low- and middle-income countries. They further suggest that investing in quality childbirth care and</a:t>
            </a:r>
          </a:p>
          <a:p>
            <a:r>
              <a:rPr lang="en-US" sz="1200" b="0" i="0" u="none" strike="noStrike" kern="1200" baseline="0" dirty="0" smtClean="0">
                <a:solidFill>
                  <a:schemeClr val="tx1"/>
                </a:solidFill>
                <a:latin typeface="+mn-lt"/>
                <a:ea typeface="+mn-ea"/>
                <a:cs typeface="+mn-cs"/>
              </a:rPr>
              <a:t>family planning can lead to quadruple returns on investment by reducing maternal and neonatal mortality as well as stillbirths and disability.</a:t>
            </a:r>
            <a:endParaRPr lang="en-US" dirty="0" smtClean="0"/>
          </a:p>
        </p:txBody>
      </p:sp>
      <p:sp>
        <p:nvSpPr>
          <p:cNvPr id="4" name="Slide Number Placeholder 3"/>
          <p:cNvSpPr>
            <a:spLocks noGrp="1"/>
          </p:cNvSpPr>
          <p:nvPr>
            <p:ph type="sldNum" sz="quarter" idx="10"/>
          </p:nvPr>
        </p:nvSpPr>
        <p:spPr/>
        <p:txBody>
          <a:bodyPr/>
          <a:lstStyle/>
          <a:p>
            <a:fld id="{CD94D408-F7C3-43C6-9E12-CBD333D67CD8}" type="slidenum">
              <a:rPr lang="en-US" smtClean="0"/>
              <a:t>9</a:t>
            </a:fld>
            <a:endParaRPr lang="en-US"/>
          </a:p>
        </p:txBody>
      </p:sp>
    </p:spTree>
    <p:extLst>
      <p:ext uri="{BB962C8B-B14F-4D97-AF65-F5344CB8AC3E}">
        <p14:creationId xmlns:p14="http://schemas.microsoft.com/office/powerpoint/2010/main" val="390610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Cancer </a:t>
            </a:r>
            <a:r>
              <a:rPr lang="en-US" sz="1200" b="0" i="0" u="none" strike="noStrike" kern="1200" baseline="0" dirty="0" smtClean="0">
                <a:solidFill>
                  <a:schemeClr val="tx1"/>
                </a:solidFill>
                <a:latin typeface="+mn-lt"/>
                <a:ea typeface="+mn-ea"/>
                <a:cs typeface="+mn-cs"/>
              </a:rPr>
              <a:t>identifies effective, cost-effective, feasible, and affordable interventions to address the growing cancer burden</a:t>
            </a:r>
          </a:p>
          <a:p>
            <a:r>
              <a:rPr lang="en-US" sz="1200" b="0" i="0" u="none" strike="noStrike" kern="1200" baseline="0" dirty="0" smtClean="0">
                <a:solidFill>
                  <a:schemeClr val="tx1"/>
                </a:solidFill>
                <a:latin typeface="+mn-lt"/>
                <a:ea typeface="+mn-ea"/>
                <a:cs typeface="+mn-cs"/>
              </a:rPr>
              <a:t>in low- and middle-income countries. Most tobacco- and infection-related cancers can be prevented. Many cancers can be treated. </a:t>
            </a:r>
            <a:r>
              <a:rPr lang="en-US" sz="1200" b="0" i="1" u="none" strike="noStrike" kern="1200" baseline="0" dirty="0" smtClean="0">
                <a:solidFill>
                  <a:schemeClr val="tx1"/>
                </a:solidFill>
                <a:latin typeface="+mn-lt"/>
                <a:ea typeface="+mn-ea"/>
                <a:cs typeface="+mn-cs"/>
              </a:rPr>
              <a:t>Cancer</a:t>
            </a:r>
          </a:p>
          <a:p>
            <a:r>
              <a:rPr lang="en-US" sz="1200" b="0" i="0" u="none" strike="noStrike" kern="1200" baseline="0" dirty="0" smtClean="0">
                <a:solidFill>
                  <a:schemeClr val="tx1"/>
                </a:solidFill>
                <a:latin typeface="+mn-lt"/>
                <a:ea typeface="+mn-ea"/>
                <a:cs typeface="+mn-cs"/>
              </a:rPr>
              <a:t>reviews key issues in the expansion of cancer services in these countries, combining economic and epidemiological analyses. Nobel</a:t>
            </a:r>
          </a:p>
          <a:p>
            <a:r>
              <a:rPr lang="en-US" sz="1200" b="0" i="0" u="none" strike="noStrike" kern="1200" baseline="0" dirty="0" smtClean="0">
                <a:solidFill>
                  <a:schemeClr val="tx1"/>
                </a:solidFill>
                <a:latin typeface="+mn-lt"/>
                <a:ea typeface="+mn-ea"/>
                <a:cs typeface="+mn-cs"/>
              </a:rPr>
              <a:t>Laureate </a:t>
            </a:r>
            <a:r>
              <a:rPr lang="en-US" sz="1200" b="0" i="0" u="none" strike="noStrike" kern="1200" baseline="0" dirty="0" err="1" smtClean="0">
                <a:solidFill>
                  <a:schemeClr val="tx1"/>
                </a:solidFill>
                <a:latin typeface="+mn-lt"/>
                <a:ea typeface="+mn-ea"/>
                <a:cs typeface="+mn-cs"/>
              </a:rPr>
              <a:t>Amartya</a:t>
            </a:r>
            <a:r>
              <a:rPr lang="en-US" sz="1200" b="0" i="0" u="none" strike="noStrike" kern="1200" baseline="0" dirty="0" smtClean="0">
                <a:solidFill>
                  <a:schemeClr val="tx1"/>
                </a:solidFill>
                <a:latin typeface="+mn-lt"/>
                <a:ea typeface="+mn-ea"/>
                <a:cs typeface="+mn-cs"/>
              </a:rPr>
              <a:t> Sen, in the foreword, observes, “The work of discovering and testing approaches to treatment has produced tangible</a:t>
            </a:r>
          </a:p>
          <a:p>
            <a:r>
              <a:rPr lang="en-US" sz="1200" b="0" i="0" u="none" strike="noStrike" kern="1200" baseline="0" dirty="0" smtClean="0">
                <a:solidFill>
                  <a:schemeClr val="tx1"/>
                </a:solidFill>
                <a:latin typeface="+mn-lt"/>
                <a:ea typeface="+mn-ea"/>
                <a:cs typeface="+mn-cs"/>
              </a:rPr>
              <a:t>results, evident in cancer trends in high-income countries. The challenge of this </a:t>
            </a:r>
            <a:r>
              <a:rPr lang="en-US" sz="1200" b="0" i="1" u="none" strike="noStrike" kern="1200" baseline="0" dirty="0" smtClean="0">
                <a:solidFill>
                  <a:schemeClr val="tx1"/>
                </a:solidFill>
                <a:latin typeface="+mn-lt"/>
                <a:ea typeface="+mn-ea"/>
                <a:cs typeface="+mn-cs"/>
              </a:rPr>
              <a:t>Disease Control Priorities </a:t>
            </a:r>
            <a:r>
              <a:rPr lang="en-US" sz="1200" b="0" i="0" u="none" strike="noStrike" kern="1200" baseline="0" dirty="0" smtClean="0">
                <a:solidFill>
                  <a:schemeClr val="tx1"/>
                </a:solidFill>
                <a:latin typeface="+mn-lt"/>
                <a:ea typeface="+mn-ea"/>
                <a:cs typeface="+mn-cs"/>
              </a:rPr>
              <a:t>volume on cancer is to extend the</a:t>
            </a:r>
          </a:p>
          <a:p>
            <a:r>
              <a:rPr lang="en-US" sz="1200" b="0" i="0" u="none" strike="noStrike" kern="1200" baseline="0" dirty="0" smtClean="0">
                <a:solidFill>
                  <a:schemeClr val="tx1"/>
                </a:solidFill>
                <a:latin typeface="+mn-lt"/>
                <a:ea typeface="+mn-ea"/>
                <a:cs typeface="+mn-cs"/>
              </a:rPr>
              <a:t>benefit to the rest of the world.”</a:t>
            </a:r>
            <a:endParaRPr lang="en-US" dirty="0" smtClean="0"/>
          </a:p>
        </p:txBody>
      </p:sp>
      <p:sp>
        <p:nvSpPr>
          <p:cNvPr id="4" name="Slide Number Placeholder 3"/>
          <p:cNvSpPr>
            <a:spLocks noGrp="1"/>
          </p:cNvSpPr>
          <p:nvPr>
            <p:ph type="sldNum" sz="quarter" idx="10"/>
          </p:nvPr>
        </p:nvSpPr>
        <p:spPr/>
        <p:txBody>
          <a:bodyPr/>
          <a:lstStyle/>
          <a:p>
            <a:fld id="{CD94D408-F7C3-43C6-9E12-CBD333D67CD8}" type="slidenum">
              <a:rPr lang="en-US" smtClean="0"/>
              <a:t>10</a:t>
            </a:fld>
            <a:endParaRPr lang="en-US"/>
          </a:p>
        </p:txBody>
      </p:sp>
    </p:spTree>
    <p:extLst>
      <p:ext uri="{BB962C8B-B14F-4D97-AF65-F5344CB8AC3E}">
        <p14:creationId xmlns:p14="http://schemas.microsoft.com/office/powerpoint/2010/main" val="217109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Mental, neurological, and substance use disorders are common, highly disabling, and associated with significant premature mortality. The impact of these disorders on the social and economic well-being of individuals, families, and societies is large, growing, and underestimated. Despite this burden, these disorders have been systematically neglected, particularly in low- and middle-income countries, with pitifully small contributions to scaling up cost-effective prevention and treatment strategies. Systematically compiling the substantial existing knowledge to address this inequity is the central goal of this volume. This evidence base can help policy makers in resource-constrained settings as they prioritize programs and interventions to address these disorders.</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11</a:t>
            </a:fld>
            <a:endParaRPr lang="en-US"/>
          </a:p>
        </p:txBody>
      </p:sp>
    </p:spTree>
    <p:extLst>
      <p:ext uri="{BB962C8B-B14F-4D97-AF65-F5344CB8AC3E}">
        <p14:creationId xmlns:p14="http://schemas.microsoft.com/office/powerpoint/2010/main" val="271691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Cardiovascular, respiratory, and related diseases and conditions, share a set of important risk factors. Conditions covered in this volume are closely related, share many risk factors, precursors and sequelae for the others, and therefore have common control measures. They are responsible for a large and growing share of health burden in the world – a burden that is rising especially fast in low- and low-middle income countries that are ill-equipped to prevent them.  This volume summarizes the current knowledge and management strategies for conditions associated with the greatest burden, and for which there are interventions which are both effective and scalable. Our goal is to guide policy makers attempting to address the leading causes of death in the world.  </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12</a:t>
            </a:fld>
            <a:endParaRPr lang="en-US"/>
          </a:p>
        </p:txBody>
      </p:sp>
    </p:spTree>
    <p:extLst>
      <p:ext uri="{BB962C8B-B14F-4D97-AF65-F5344CB8AC3E}">
        <p14:creationId xmlns:p14="http://schemas.microsoft.com/office/powerpoint/2010/main" val="354684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Taken together, infectious diseases are the leading cause of death globally, particularly among children and young adults.  The ongoing emergence and spread of new pathogens and the growing threat of antimicrobial resistance make combating these diseases challenging.  </a:t>
            </a:r>
            <a:r>
              <a:rPr lang="en-US" i="1" dirty="0" smtClean="0">
                <a:effectLst/>
              </a:rPr>
              <a:t>Major Infectious Diseases</a:t>
            </a:r>
            <a:r>
              <a:rPr lang="en-US" dirty="0" smtClean="0">
                <a:effectLst/>
              </a:rPr>
              <a:t> identifies feasible, cost-effective packages of interventions and strategies across delivery platforms for prevention and treatment of HIV/AIDS, other Sexually Transmitted Infections, Tuberculosis, Malaria, Adult Febrile Illness, Viral Hepatitis, and Neglected Tropical Diseases.  The volume emphasizes the need for effectively addressing emerging Antimicrobial Resistance in pathogens causing Major Infectious Diseases strengthening health systems and increasing access to care and treatment with the goal of reducing incidence, developing novel, innovative approaches, and optimizing existing tools when and where resources are limited.  </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13</a:t>
            </a:fld>
            <a:endParaRPr lang="en-US"/>
          </a:p>
        </p:txBody>
      </p:sp>
    </p:spTree>
    <p:extLst>
      <p:ext uri="{BB962C8B-B14F-4D97-AF65-F5344CB8AC3E}">
        <p14:creationId xmlns:p14="http://schemas.microsoft.com/office/powerpoint/2010/main" val="57986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substantial burden of death and disability that results from interpersonal violence, road traffic injuries, unintentional injuries, occupational health risks, air pollution, climate change, and inadequate water and sanitation falls disproportionally on low- and middle-income countries. </a:t>
            </a:r>
            <a:r>
              <a:rPr lang="en-US" sz="1200" i="1" kern="1200" dirty="0" smtClean="0">
                <a:solidFill>
                  <a:schemeClr val="tx1"/>
                </a:solidFill>
                <a:effectLst/>
                <a:latin typeface="+mn-lt"/>
                <a:ea typeface="+mn-ea"/>
                <a:cs typeface="+mn-cs"/>
              </a:rPr>
              <a:t>Injury Prevention and Environmental Health</a:t>
            </a:r>
            <a:r>
              <a:rPr lang="en-US" sz="1200" kern="1200" dirty="0" smtClean="0">
                <a:solidFill>
                  <a:schemeClr val="tx1"/>
                </a:solidFill>
                <a:effectLst/>
                <a:latin typeface="+mn-lt"/>
                <a:ea typeface="+mn-ea"/>
                <a:cs typeface="+mn-cs"/>
              </a:rPr>
              <a:t> addresses the risk factors and presents updated data on the burden, as well as economic analyses of platforms and packages for delivering cost-effective and feasible interventions in these settings. The volume’s contributors demonstrate that implementation of a range of prevention strategies―presented in an essential package of interventions and policies―could achieve a convergence in death and disability rates that would avert more than 7.5 million deaths a year. </a:t>
            </a:r>
          </a:p>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14</a:t>
            </a:fld>
            <a:endParaRPr lang="en-US"/>
          </a:p>
        </p:txBody>
      </p:sp>
    </p:spTree>
    <p:extLst>
      <p:ext uri="{BB962C8B-B14F-4D97-AF65-F5344CB8AC3E}">
        <p14:creationId xmlns:p14="http://schemas.microsoft.com/office/powerpoint/2010/main" val="333253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children born today will survive to adulthood than at any time in history. It is now time to emphasize health and development in middle childhood and adolescence—developmental phases which are critical to health in adulthood and the next generation.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Child and Adolescent Health and Development</a:t>
            </a:r>
            <a:r>
              <a:rPr lang="en-US" sz="1200" kern="1200" dirty="0" smtClean="0">
                <a:solidFill>
                  <a:schemeClr val="tx1"/>
                </a:solidFill>
                <a:effectLst/>
                <a:latin typeface="+mn-lt"/>
                <a:ea typeface="+mn-ea"/>
                <a:cs typeface="+mn-cs"/>
              </a:rPr>
              <a:t> explores the benefits that accrue from sustained and targeted interventions across the first two decades of life. The volume outlines the investment case for effective, costed, and scalable interventions for low-resource settings, emphasizing the cross-sectoral role of education. This evidence base can guide policy makers in prioritizing actions to promote survival, health, cognition and physical growth throughout childhood and adolescence</a:t>
            </a:r>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15</a:t>
            </a:fld>
            <a:endParaRPr lang="en-US"/>
          </a:p>
        </p:txBody>
      </p:sp>
    </p:spTree>
    <p:extLst>
      <p:ext uri="{BB962C8B-B14F-4D97-AF65-F5344CB8AC3E}">
        <p14:creationId xmlns:p14="http://schemas.microsoft.com/office/powerpoint/2010/main" val="2600689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2200"/>
            <a:ext cx="7772400" cy="1470025"/>
          </a:xfrm>
        </p:spPr>
        <p:txBody>
          <a:bodyPr/>
          <a:lstStyle>
            <a:lvl1pPr>
              <a:defRPr>
                <a:solidFill>
                  <a:srgbClr val="002060"/>
                </a:solidFil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83656"/>
            <a:ext cx="2758866" cy="1645144"/>
          </a:xfrm>
          <a:prstGeom prst="rect">
            <a:avLst/>
          </a:prstGeom>
        </p:spPr>
      </p:pic>
      <p:sp>
        <p:nvSpPr>
          <p:cNvPr id="8" name="TextBox 7"/>
          <p:cNvSpPr txBox="1"/>
          <p:nvPr userDrawn="1"/>
        </p:nvSpPr>
        <p:spPr>
          <a:xfrm>
            <a:off x="5867400" y="457200"/>
            <a:ext cx="2743200" cy="892552"/>
          </a:xfrm>
          <a:prstGeom prst="rect">
            <a:avLst/>
          </a:prstGeom>
          <a:noFill/>
        </p:spPr>
        <p:txBody>
          <a:bodyPr wrap="square" rtlCol="0">
            <a:spAutoFit/>
          </a:bodyPr>
          <a:lstStyle/>
          <a:p>
            <a:pPr algn="r"/>
            <a:r>
              <a:rPr lang="en-US" sz="2600" u="none" dirty="0" smtClean="0">
                <a:solidFill>
                  <a:srgbClr val="002060"/>
                </a:solidFill>
              </a:rPr>
              <a:t>www.dcp-3.org</a:t>
            </a:r>
          </a:p>
          <a:p>
            <a:pPr algn="r"/>
            <a:r>
              <a:rPr lang="en-US" sz="2600" baseline="0" dirty="0" smtClean="0">
                <a:solidFill>
                  <a:srgbClr val="002060"/>
                </a:solidFill>
              </a:rPr>
              <a:t>info@dcp-3.org </a:t>
            </a:r>
            <a:endParaRPr lang="en-US" sz="2600" dirty="0">
              <a:solidFill>
                <a:srgbClr val="002060"/>
              </a:solidFill>
            </a:endParaRPr>
          </a:p>
        </p:txBody>
      </p:sp>
      <p:cxnSp>
        <p:nvCxnSpPr>
          <p:cNvPr id="10" name="Straight Connector 9"/>
          <p:cNvCxnSpPr/>
          <p:nvPr userDrawn="1"/>
        </p:nvCxnSpPr>
        <p:spPr>
          <a:xfrm>
            <a:off x="152400" y="1981200"/>
            <a:ext cx="8610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356350"/>
            <a:ext cx="2133600" cy="365125"/>
          </a:xfrm>
        </p:spPr>
        <p:txBody>
          <a:bodyPr/>
          <a:lstStyle/>
          <a:p>
            <a:fld id="{2CCDB748-FF0C-4736-ADE1-814AD3BC6195}" type="datetime1">
              <a:rPr lang="en-US" smtClean="0"/>
              <a:t>10/25/2017</a:t>
            </a:fld>
            <a:endParaRPr lang="en-US" dirty="0"/>
          </a:p>
        </p:txBody>
      </p:sp>
    </p:spTree>
    <p:extLst>
      <p:ext uri="{BB962C8B-B14F-4D97-AF65-F5344CB8AC3E}">
        <p14:creationId xmlns:p14="http://schemas.microsoft.com/office/powerpoint/2010/main" val="133852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87466" y="274638"/>
            <a:ext cx="5699334" cy="1143000"/>
          </a:xfrm>
        </p:spPr>
        <p:txBody>
          <a:bodyPr/>
          <a:lstStyle>
            <a:lvl1pPr algn="r">
              <a:defRPr>
                <a:solidFill>
                  <a:srgbClr val="002060"/>
                </a:solidFill>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905000"/>
            <a:ext cx="8229600" cy="4221163"/>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t>10/25/2017</a:t>
            </a:fld>
            <a:endParaRPr lang="en-US"/>
          </a:p>
        </p:txBody>
      </p:sp>
      <p:sp>
        <p:nvSpPr>
          <p:cNvPr id="6" name="Slide Number Placeholder 5"/>
          <p:cNvSpPr>
            <a:spLocks noGrp="1"/>
          </p:cNvSpPr>
          <p:nvPr>
            <p:ph type="sldNum" sz="quarter" idx="12"/>
          </p:nvPr>
        </p:nvSpPr>
        <p:spPr/>
        <p:txBody>
          <a:bodyPr/>
          <a:lstStyle/>
          <a:p>
            <a:fld id="{A05CFD4A-D6EE-4E99-9A4F-609AB0C64C8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83656"/>
            <a:ext cx="2758866" cy="1645144"/>
          </a:xfrm>
          <a:prstGeom prst="rect">
            <a:avLst/>
          </a:prstGeom>
        </p:spPr>
      </p:pic>
    </p:spTree>
    <p:extLst>
      <p:ext uri="{BB962C8B-B14F-4D97-AF65-F5344CB8AC3E}">
        <p14:creationId xmlns:p14="http://schemas.microsoft.com/office/powerpoint/2010/main" val="4206203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B674F-D465-4D95-9A61-6B1B72690732}" type="datetime1">
              <a:rPr lang="en-US" smtClean="0"/>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CFD4A-D6EE-4E99-9A4F-609AB0C64C8E}" type="slidenum">
              <a:rPr lang="en-US" smtClean="0"/>
              <a:t>‹#›</a:t>
            </a:fld>
            <a:endParaRPr lang="en-US"/>
          </a:p>
        </p:txBody>
      </p:sp>
    </p:spTree>
    <p:extLst>
      <p:ext uri="{BB962C8B-B14F-4D97-AF65-F5344CB8AC3E}">
        <p14:creationId xmlns:p14="http://schemas.microsoft.com/office/powerpoint/2010/main" val="29164423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dcp-3.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02" y="2362200"/>
            <a:ext cx="8077200" cy="1470025"/>
          </a:xfrm>
        </p:spPr>
        <p:txBody>
          <a:bodyPr>
            <a:normAutofit fontScale="90000"/>
          </a:bodyPr>
          <a:lstStyle/>
          <a:p>
            <a:r>
              <a:rPr lang="en-US" i="1" dirty="0" smtClean="0"/>
              <a:t>Disease Control Priorities </a:t>
            </a:r>
            <a:br>
              <a:rPr lang="en-US" i="1" dirty="0" smtClean="0"/>
            </a:br>
            <a:r>
              <a:rPr lang="en-US" i="1" dirty="0" smtClean="0"/>
              <a:t>3</a:t>
            </a:r>
            <a:r>
              <a:rPr lang="en-US" i="1" baseline="30000" dirty="0" smtClean="0"/>
              <a:t>rd</a:t>
            </a:r>
            <a:r>
              <a:rPr lang="en-US" i="1" dirty="0" smtClean="0"/>
              <a:t> Edition</a:t>
            </a:r>
            <a:br>
              <a:rPr lang="en-US" i="1" dirty="0" smtClean="0"/>
            </a:br>
            <a:endParaRPr lang="en-US" dirty="0"/>
          </a:p>
        </p:txBody>
      </p:sp>
      <p:sp>
        <p:nvSpPr>
          <p:cNvPr id="3" name="Subtitle 2"/>
          <p:cNvSpPr>
            <a:spLocks noGrp="1"/>
          </p:cNvSpPr>
          <p:nvPr>
            <p:ph type="subTitle" idx="1"/>
          </p:nvPr>
        </p:nvSpPr>
        <p:spPr>
          <a:xfrm>
            <a:off x="665602" y="4252320"/>
            <a:ext cx="7696200" cy="2324233"/>
          </a:xfrm>
        </p:spPr>
        <p:txBody>
          <a:bodyPr>
            <a:normAutofit/>
          </a:bodyPr>
          <a:lstStyle/>
          <a:p>
            <a:r>
              <a:rPr lang="en-US" sz="2800" dirty="0" smtClean="0"/>
              <a:t>[Name]</a:t>
            </a:r>
          </a:p>
          <a:p>
            <a:r>
              <a:rPr lang="en-US" sz="2800" dirty="0" smtClean="0"/>
              <a:t>[Event]</a:t>
            </a:r>
          </a:p>
          <a:p>
            <a:r>
              <a:rPr lang="en-US" sz="2800" dirty="0" smtClean="0"/>
              <a:t>[Date]</a:t>
            </a:r>
            <a:endParaRPr lang="en-US" sz="2800" dirty="0"/>
          </a:p>
        </p:txBody>
      </p:sp>
    </p:spTree>
    <p:extLst>
      <p:ext uri="{BB962C8B-B14F-4D97-AF65-F5344CB8AC3E}">
        <p14:creationId xmlns:p14="http://schemas.microsoft.com/office/powerpoint/2010/main" val="3102406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3: </a:t>
            </a:r>
            <a:br>
              <a:rPr lang="en-US" dirty="0" smtClean="0"/>
            </a:br>
            <a:r>
              <a:rPr lang="en-US" dirty="0" smtClean="0"/>
              <a:t>Cancer</a:t>
            </a:r>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10</a:t>
            </a:fld>
            <a:endParaRPr lang="en-US" dirty="0"/>
          </a:p>
        </p:txBody>
      </p:sp>
      <p:sp>
        <p:nvSpPr>
          <p:cNvPr id="3" name="TextBox 2"/>
          <p:cNvSpPr txBox="1"/>
          <p:nvPr/>
        </p:nvSpPr>
        <p:spPr>
          <a:xfrm>
            <a:off x="5029200" y="2286000"/>
            <a:ext cx="3200400" cy="3323987"/>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3000" u="sng" dirty="0" smtClean="0">
                <a:solidFill>
                  <a:srgbClr val="008080"/>
                </a:solidFill>
              </a:rPr>
              <a:t>Editors</a:t>
            </a:r>
            <a:r>
              <a:rPr lang="en-US" sz="3000" dirty="0" smtClean="0">
                <a:solidFill>
                  <a:srgbClr val="008080"/>
                </a:solidFill>
              </a:rPr>
              <a:t>:</a:t>
            </a:r>
            <a:endParaRPr lang="en-US" sz="1000" dirty="0">
              <a:solidFill>
                <a:srgbClr val="008080"/>
              </a:solidFill>
            </a:endParaRPr>
          </a:p>
          <a:p>
            <a:pPr algn="ctr">
              <a:spcAft>
                <a:spcPts val="1200"/>
              </a:spcAft>
            </a:pPr>
            <a:r>
              <a:rPr lang="en-US" sz="3000" dirty="0" smtClean="0">
                <a:solidFill>
                  <a:srgbClr val="008080"/>
                </a:solidFill>
              </a:rPr>
              <a:t>Hellen Gelband</a:t>
            </a:r>
          </a:p>
          <a:p>
            <a:pPr algn="ctr">
              <a:spcAft>
                <a:spcPts val="1200"/>
              </a:spcAft>
            </a:pPr>
            <a:r>
              <a:rPr lang="en-US" sz="3000" dirty="0" smtClean="0">
                <a:solidFill>
                  <a:srgbClr val="008080"/>
                </a:solidFill>
              </a:rPr>
              <a:t>Prabhat Jha</a:t>
            </a:r>
          </a:p>
          <a:p>
            <a:pPr algn="ctr">
              <a:spcAft>
                <a:spcPts val="1200"/>
              </a:spcAft>
            </a:pPr>
            <a:r>
              <a:rPr lang="en-US" sz="3000" dirty="0" smtClean="0">
                <a:solidFill>
                  <a:srgbClr val="008080"/>
                </a:solidFill>
              </a:rPr>
              <a:t>Rengaswamy Sankaranarayanan</a:t>
            </a:r>
          </a:p>
          <a:p>
            <a:pPr algn="ctr"/>
            <a:r>
              <a:rPr lang="en-US" sz="3000" dirty="0" smtClean="0">
                <a:solidFill>
                  <a:srgbClr val="008080"/>
                </a:solidFill>
              </a:rPr>
              <a:t>Susan Horton</a:t>
            </a:r>
            <a:endParaRPr lang="en-US" sz="3000" dirty="0">
              <a:solidFill>
                <a:srgbClr val="00808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928" y="1981200"/>
            <a:ext cx="3345872" cy="4329951"/>
          </a:xfrm>
          <a:prstGeom prst="rect">
            <a:avLst/>
          </a:prstGeom>
        </p:spPr>
      </p:pic>
      <p:sp>
        <p:nvSpPr>
          <p:cNvPr id="6" name="TextBox 5"/>
          <p:cNvSpPr txBox="1"/>
          <p:nvPr/>
        </p:nvSpPr>
        <p:spPr>
          <a:xfrm>
            <a:off x="5334000" y="5868749"/>
            <a:ext cx="3657600" cy="369332"/>
          </a:xfrm>
          <a:prstGeom prst="rect">
            <a:avLst/>
          </a:prstGeom>
          <a:noFill/>
        </p:spPr>
        <p:txBody>
          <a:bodyPr wrap="square" rtlCol="0">
            <a:spAutoFit/>
          </a:bodyPr>
          <a:lstStyle/>
          <a:p>
            <a:r>
              <a:rPr lang="en-US" i="1" dirty="0" smtClean="0"/>
              <a:t>Published: November 2015</a:t>
            </a:r>
            <a:endParaRPr lang="en-US" i="1" dirty="0"/>
          </a:p>
        </p:txBody>
      </p:sp>
    </p:spTree>
    <p:extLst>
      <p:ext uri="{BB962C8B-B14F-4D97-AF65-F5344CB8AC3E}">
        <p14:creationId xmlns:p14="http://schemas.microsoft.com/office/powerpoint/2010/main" val="317742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4: </a:t>
            </a:r>
            <a:br>
              <a:rPr lang="en-US" dirty="0" smtClean="0"/>
            </a:br>
            <a:r>
              <a:rPr lang="en-US" sz="4000" dirty="0" smtClean="0"/>
              <a:t>Mental, Neurological, and Substance Use Disorders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11</a:t>
            </a:fld>
            <a:endParaRPr lang="en-US" dirty="0"/>
          </a:p>
        </p:txBody>
      </p:sp>
      <p:sp>
        <p:nvSpPr>
          <p:cNvPr id="3" name="TextBox 2"/>
          <p:cNvSpPr txBox="1"/>
          <p:nvPr/>
        </p:nvSpPr>
        <p:spPr>
          <a:xfrm>
            <a:off x="5029200" y="2057400"/>
            <a:ext cx="3200400" cy="3908762"/>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92D050"/>
                </a:solidFill>
              </a:rPr>
              <a:t>Editors</a:t>
            </a:r>
            <a:r>
              <a:rPr lang="en-US" sz="2600" dirty="0" smtClean="0">
                <a:solidFill>
                  <a:srgbClr val="92D050"/>
                </a:solidFill>
              </a:rPr>
              <a:t>:</a:t>
            </a:r>
            <a:endParaRPr lang="en-US" sz="2600" dirty="0">
              <a:solidFill>
                <a:srgbClr val="92D050"/>
              </a:solidFill>
            </a:endParaRPr>
          </a:p>
          <a:p>
            <a:pPr algn="ctr">
              <a:spcAft>
                <a:spcPts val="1200"/>
              </a:spcAft>
            </a:pPr>
            <a:r>
              <a:rPr lang="en-US" sz="2600" dirty="0" err="1" smtClean="0">
                <a:solidFill>
                  <a:srgbClr val="92D050"/>
                </a:solidFill>
              </a:rPr>
              <a:t>Vikram</a:t>
            </a:r>
            <a:r>
              <a:rPr lang="en-US" sz="2600" dirty="0" smtClean="0">
                <a:solidFill>
                  <a:srgbClr val="92D050"/>
                </a:solidFill>
              </a:rPr>
              <a:t> Patel</a:t>
            </a:r>
          </a:p>
          <a:p>
            <a:pPr algn="ctr">
              <a:spcAft>
                <a:spcPts val="1200"/>
              </a:spcAft>
            </a:pPr>
            <a:r>
              <a:rPr lang="en-US" sz="2600" dirty="0" smtClean="0">
                <a:solidFill>
                  <a:srgbClr val="92D050"/>
                </a:solidFill>
              </a:rPr>
              <a:t>Dan Chisholm</a:t>
            </a:r>
          </a:p>
          <a:p>
            <a:pPr algn="ctr">
              <a:spcAft>
                <a:spcPts val="1200"/>
              </a:spcAft>
            </a:pPr>
            <a:r>
              <a:rPr lang="en-US" sz="2600" dirty="0" smtClean="0">
                <a:solidFill>
                  <a:srgbClr val="92D050"/>
                </a:solidFill>
              </a:rPr>
              <a:t>Tarun </a:t>
            </a:r>
            <a:r>
              <a:rPr lang="en-US" sz="2600" dirty="0" err="1" smtClean="0">
                <a:solidFill>
                  <a:srgbClr val="92D050"/>
                </a:solidFill>
              </a:rPr>
              <a:t>Dua</a:t>
            </a:r>
            <a:endParaRPr lang="en-US" sz="2600" dirty="0" smtClean="0">
              <a:solidFill>
                <a:srgbClr val="92D050"/>
              </a:solidFill>
            </a:endParaRPr>
          </a:p>
          <a:p>
            <a:pPr algn="ctr">
              <a:spcAft>
                <a:spcPts val="1200"/>
              </a:spcAft>
            </a:pPr>
            <a:r>
              <a:rPr lang="en-US" sz="2600" dirty="0" err="1">
                <a:solidFill>
                  <a:srgbClr val="92D050"/>
                </a:solidFill>
              </a:rPr>
              <a:t>Ramanan</a:t>
            </a:r>
            <a:r>
              <a:rPr lang="en-US" sz="2600" dirty="0">
                <a:solidFill>
                  <a:srgbClr val="92D050"/>
                </a:solidFill>
              </a:rPr>
              <a:t> </a:t>
            </a:r>
            <a:r>
              <a:rPr lang="en-US" sz="2600" dirty="0" err="1">
                <a:solidFill>
                  <a:srgbClr val="92D050"/>
                </a:solidFill>
              </a:rPr>
              <a:t>Laxminarayan</a:t>
            </a:r>
            <a:endParaRPr lang="en-US" sz="2600" dirty="0">
              <a:solidFill>
                <a:srgbClr val="92D050"/>
              </a:solidFill>
            </a:endParaRPr>
          </a:p>
          <a:p>
            <a:pPr algn="ctr"/>
            <a:r>
              <a:rPr lang="en-US" sz="2600" dirty="0" smtClean="0">
                <a:solidFill>
                  <a:srgbClr val="92D050"/>
                </a:solidFill>
              </a:rPr>
              <a:t>Maria Elena Medina-Mora</a:t>
            </a:r>
            <a:endParaRPr lang="en-US" sz="2600"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98" y="1981200"/>
            <a:ext cx="3341531" cy="4329951"/>
          </a:xfrm>
          <a:prstGeom prst="rect">
            <a:avLst/>
          </a:prstGeom>
        </p:spPr>
      </p:pic>
      <p:sp>
        <p:nvSpPr>
          <p:cNvPr id="6" name="TextBox 5"/>
          <p:cNvSpPr txBox="1"/>
          <p:nvPr/>
        </p:nvSpPr>
        <p:spPr>
          <a:xfrm>
            <a:off x="5562600" y="6083571"/>
            <a:ext cx="3429000" cy="369332"/>
          </a:xfrm>
          <a:prstGeom prst="rect">
            <a:avLst/>
          </a:prstGeom>
          <a:noFill/>
        </p:spPr>
        <p:txBody>
          <a:bodyPr wrap="square" rtlCol="0">
            <a:spAutoFit/>
          </a:bodyPr>
          <a:lstStyle/>
          <a:p>
            <a:r>
              <a:rPr lang="en-US" i="1" dirty="0" smtClean="0"/>
              <a:t>Published: April 2016</a:t>
            </a:r>
            <a:endParaRPr lang="en-US" i="1" dirty="0"/>
          </a:p>
        </p:txBody>
      </p:sp>
    </p:spTree>
    <p:extLst>
      <p:ext uri="{BB962C8B-B14F-4D97-AF65-F5344CB8AC3E}">
        <p14:creationId xmlns:p14="http://schemas.microsoft.com/office/powerpoint/2010/main" val="27282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5: </a:t>
            </a:r>
            <a:br>
              <a:rPr lang="en-US" dirty="0" smtClean="0"/>
            </a:br>
            <a:r>
              <a:rPr lang="en-US" sz="4000" dirty="0" smtClean="0"/>
              <a:t>Cardiovascular, Respiratory, and Related Disorders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12</a:t>
            </a:fld>
            <a:endParaRPr lang="en-US" dirty="0"/>
          </a:p>
        </p:txBody>
      </p:sp>
      <p:sp>
        <p:nvSpPr>
          <p:cNvPr id="3" name="TextBox 2"/>
          <p:cNvSpPr txBox="1"/>
          <p:nvPr/>
        </p:nvSpPr>
        <p:spPr>
          <a:xfrm>
            <a:off x="5029200" y="2362200"/>
            <a:ext cx="3200400" cy="3262432"/>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b="1" u="sng" dirty="0" smtClean="0">
                <a:solidFill>
                  <a:srgbClr val="FFC000"/>
                </a:solidFill>
              </a:rPr>
              <a:t>Editors:</a:t>
            </a:r>
          </a:p>
          <a:p>
            <a:pPr algn="ctr"/>
            <a:endParaRPr lang="en-US" sz="1200" b="1" dirty="0" smtClean="0">
              <a:solidFill>
                <a:srgbClr val="FFC000"/>
              </a:solidFill>
            </a:endParaRPr>
          </a:p>
          <a:p>
            <a:pPr algn="ctr"/>
            <a:r>
              <a:rPr lang="en-US" sz="2600" b="1" dirty="0" err="1" smtClean="0">
                <a:solidFill>
                  <a:srgbClr val="FFC000"/>
                </a:solidFill>
              </a:rPr>
              <a:t>Dorairaj</a:t>
            </a:r>
            <a:r>
              <a:rPr lang="en-US" sz="2600" b="1" dirty="0" smtClean="0">
                <a:solidFill>
                  <a:srgbClr val="FFC000"/>
                </a:solidFill>
              </a:rPr>
              <a:t> </a:t>
            </a:r>
            <a:r>
              <a:rPr lang="en-US" sz="2600" b="1" dirty="0" err="1" smtClean="0">
                <a:solidFill>
                  <a:srgbClr val="FFC000"/>
                </a:solidFill>
              </a:rPr>
              <a:t>Prabhakaran</a:t>
            </a:r>
            <a:endParaRPr lang="en-US" sz="2600" b="1" dirty="0" smtClean="0">
              <a:solidFill>
                <a:srgbClr val="FFC000"/>
              </a:solidFill>
            </a:endParaRPr>
          </a:p>
          <a:p>
            <a:pPr algn="ctr"/>
            <a:r>
              <a:rPr lang="en-US" sz="2600" b="1" dirty="0" err="1">
                <a:solidFill>
                  <a:srgbClr val="FFC000"/>
                </a:solidFill>
              </a:rPr>
              <a:t>Shuchi</a:t>
            </a:r>
            <a:r>
              <a:rPr lang="en-US" sz="2600" b="1" dirty="0">
                <a:solidFill>
                  <a:srgbClr val="FFC000"/>
                </a:solidFill>
              </a:rPr>
              <a:t> </a:t>
            </a:r>
            <a:r>
              <a:rPr lang="en-US" sz="2600" b="1" dirty="0" err="1">
                <a:solidFill>
                  <a:srgbClr val="FFC000"/>
                </a:solidFill>
              </a:rPr>
              <a:t>Anand</a:t>
            </a:r>
            <a:endParaRPr lang="en-US" sz="2600" b="1" dirty="0">
              <a:solidFill>
                <a:srgbClr val="FFC000"/>
              </a:solidFill>
            </a:endParaRPr>
          </a:p>
          <a:p>
            <a:pPr algn="ctr"/>
            <a:r>
              <a:rPr lang="en-US" sz="2600" b="1" dirty="0" smtClean="0">
                <a:solidFill>
                  <a:srgbClr val="FFC000"/>
                </a:solidFill>
              </a:rPr>
              <a:t>Tom </a:t>
            </a:r>
            <a:r>
              <a:rPr lang="en-US" sz="2600" b="1" dirty="0" err="1" smtClean="0">
                <a:solidFill>
                  <a:srgbClr val="FFC000"/>
                </a:solidFill>
              </a:rPr>
              <a:t>Gaziano</a:t>
            </a:r>
            <a:endParaRPr lang="en-US" sz="2600" b="1" dirty="0" smtClean="0">
              <a:solidFill>
                <a:srgbClr val="FFC000"/>
              </a:solidFill>
            </a:endParaRPr>
          </a:p>
          <a:p>
            <a:pPr algn="ctr"/>
            <a:r>
              <a:rPr lang="en-US" sz="2600" b="1" dirty="0" smtClean="0">
                <a:solidFill>
                  <a:srgbClr val="FFC000"/>
                </a:solidFill>
              </a:rPr>
              <a:t>Jean-Claude </a:t>
            </a:r>
            <a:r>
              <a:rPr lang="en-US" sz="2600" b="1" dirty="0" err="1" smtClean="0">
                <a:solidFill>
                  <a:srgbClr val="FFC000"/>
                </a:solidFill>
              </a:rPr>
              <a:t>Mbanya</a:t>
            </a:r>
            <a:endParaRPr lang="en-US" sz="2600" b="1" dirty="0" smtClean="0">
              <a:solidFill>
                <a:srgbClr val="FFC000"/>
              </a:solidFill>
            </a:endParaRPr>
          </a:p>
          <a:p>
            <a:pPr algn="ctr"/>
            <a:r>
              <a:rPr lang="en-US" sz="2600" b="1" dirty="0" err="1" smtClean="0">
                <a:solidFill>
                  <a:srgbClr val="FFC000"/>
                </a:solidFill>
              </a:rPr>
              <a:t>Yangfeng</a:t>
            </a:r>
            <a:r>
              <a:rPr lang="en-US" sz="2600" b="1" dirty="0" smtClean="0">
                <a:solidFill>
                  <a:srgbClr val="FFC000"/>
                </a:solidFill>
              </a:rPr>
              <a:t> Wu</a:t>
            </a:r>
          </a:p>
          <a:p>
            <a:pPr algn="ctr"/>
            <a:r>
              <a:rPr lang="en-US" sz="2600" b="1" dirty="0" smtClean="0">
                <a:solidFill>
                  <a:srgbClr val="FFC000"/>
                </a:solidFill>
              </a:rPr>
              <a:t>Rachel </a:t>
            </a:r>
            <a:r>
              <a:rPr lang="en-US" sz="2600" b="1" dirty="0">
                <a:solidFill>
                  <a:srgbClr val="FFC000"/>
                </a:solidFill>
              </a:rPr>
              <a:t>Nugent</a:t>
            </a:r>
          </a:p>
          <a:p>
            <a:pPr algn="ctr"/>
            <a:endParaRPr lang="en-US" sz="1200" u="sng"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19" y="1951463"/>
            <a:ext cx="3315981" cy="4350323"/>
          </a:xfrm>
          <a:prstGeom prst="rect">
            <a:avLst/>
          </a:prstGeom>
        </p:spPr>
      </p:pic>
      <p:sp>
        <p:nvSpPr>
          <p:cNvPr id="6" name="TextBox 5"/>
          <p:cNvSpPr txBox="1"/>
          <p:nvPr/>
        </p:nvSpPr>
        <p:spPr>
          <a:xfrm>
            <a:off x="5410200" y="5811012"/>
            <a:ext cx="3429000" cy="369332"/>
          </a:xfrm>
          <a:prstGeom prst="rect">
            <a:avLst/>
          </a:prstGeom>
          <a:noFill/>
        </p:spPr>
        <p:txBody>
          <a:bodyPr wrap="square" rtlCol="0">
            <a:spAutoFit/>
          </a:bodyPr>
          <a:lstStyle/>
          <a:p>
            <a:r>
              <a:rPr lang="en-US" i="1" dirty="0" smtClean="0"/>
              <a:t>Published: </a:t>
            </a:r>
            <a:r>
              <a:rPr lang="en-US" i="1" dirty="0" smtClean="0"/>
              <a:t>November 2017</a:t>
            </a:r>
            <a:endParaRPr lang="en-US" i="1" dirty="0"/>
          </a:p>
        </p:txBody>
      </p:sp>
    </p:spTree>
    <p:extLst>
      <p:ext uri="{BB962C8B-B14F-4D97-AF65-F5344CB8AC3E}">
        <p14:creationId xmlns:p14="http://schemas.microsoft.com/office/powerpoint/2010/main" val="2170742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a:t>
            </a:r>
            <a:r>
              <a:rPr lang="en-US" dirty="0"/>
              <a:t>6</a:t>
            </a:r>
            <a:r>
              <a:rPr lang="en-US" dirty="0" smtClean="0"/>
              <a:t>: </a:t>
            </a:r>
            <a:br>
              <a:rPr lang="en-US" dirty="0" smtClean="0"/>
            </a:br>
            <a:r>
              <a:rPr lang="en-US" sz="4000" dirty="0" smtClean="0"/>
              <a:t>Major Infectious Diseases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13</a:t>
            </a:fld>
            <a:endParaRPr lang="en-US" dirty="0"/>
          </a:p>
        </p:txBody>
      </p:sp>
      <p:sp>
        <p:nvSpPr>
          <p:cNvPr id="3" name="TextBox 2"/>
          <p:cNvSpPr txBox="1"/>
          <p:nvPr/>
        </p:nvSpPr>
        <p:spPr>
          <a:xfrm>
            <a:off x="4876800" y="2661075"/>
            <a:ext cx="3200400" cy="2462213"/>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DD6909"/>
                </a:solidFill>
              </a:rPr>
              <a:t>Editors:</a:t>
            </a:r>
          </a:p>
          <a:p>
            <a:pPr algn="ctr"/>
            <a:endParaRPr lang="en-US" sz="1200" dirty="0" smtClean="0">
              <a:solidFill>
                <a:srgbClr val="DD6909"/>
              </a:solidFill>
            </a:endParaRPr>
          </a:p>
          <a:p>
            <a:pPr algn="ctr"/>
            <a:r>
              <a:rPr lang="en-US" sz="2600" dirty="0" smtClean="0">
                <a:solidFill>
                  <a:srgbClr val="DD6909"/>
                </a:solidFill>
              </a:rPr>
              <a:t>King K. Holmes</a:t>
            </a:r>
          </a:p>
          <a:p>
            <a:pPr algn="ctr"/>
            <a:r>
              <a:rPr lang="en-US" sz="2600" dirty="0" smtClean="0">
                <a:solidFill>
                  <a:srgbClr val="DD6909"/>
                </a:solidFill>
              </a:rPr>
              <a:t>Stefano </a:t>
            </a:r>
            <a:r>
              <a:rPr lang="en-US" sz="2600" dirty="0" err="1" smtClean="0">
                <a:solidFill>
                  <a:srgbClr val="DD6909"/>
                </a:solidFill>
              </a:rPr>
              <a:t>Bertozzi</a:t>
            </a:r>
            <a:endParaRPr lang="en-US" sz="2600" dirty="0" smtClean="0">
              <a:solidFill>
                <a:srgbClr val="DD6909"/>
              </a:solidFill>
            </a:endParaRPr>
          </a:p>
          <a:p>
            <a:pPr algn="ctr"/>
            <a:r>
              <a:rPr lang="en-US" sz="2600" dirty="0" smtClean="0">
                <a:solidFill>
                  <a:srgbClr val="DD6909"/>
                </a:solidFill>
              </a:rPr>
              <a:t>Barry R. Bloom</a:t>
            </a:r>
          </a:p>
          <a:p>
            <a:pPr algn="ctr"/>
            <a:r>
              <a:rPr lang="en-US" sz="2600" dirty="0" err="1" smtClean="0">
                <a:solidFill>
                  <a:srgbClr val="DD6909"/>
                </a:solidFill>
              </a:rPr>
              <a:t>Prabhat</a:t>
            </a:r>
            <a:r>
              <a:rPr lang="en-US" sz="2600" dirty="0" smtClean="0">
                <a:solidFill>
                  <a:srgbClr val="DD6909"/>
                </a:solidFill>
              </a:rPr>
              <a:t> </a:t>
            </a:r>
            <a:r>
              <a:rPr lang="en-US" sz="2600" dirty="0" err="1" smtClean="0">
                <a:solidFill>
                  <a:srgbClr val="DD6909"/>
                </a:solidFill>
              </a:rPr>
              <a:t>Jha</a:t>
            </a:r>
            <a:endParaRPr lang="en-US" sz="2600" dirty="0">
              <a:solidFill>
                <a:srgbClr val="DD6909"/>
              </a:solidFill>
            </a:endParaRPr>
          </a:p>
          <a:p>
            <a:pPr algn="ctr"/>
            <a:endParaRPr lang="en-US" sz="1200" u="sng" dirty="0">
              <a:solidFill>
                <a:srgbClr val="92D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19" y="1986040"/>
            <a:ext cx="3315981" cy="4281168"/>
          </a:xfrm>
          <a:prstGeom prst="rect">
            <a:avLst/>
          </a:prstGeom>
        </p:spPr>
      </p:pic>
    </p:spTree>
    <p:extLst>
      <p:ext uri="{BB962C8B-B14F-4D97-AF65-F5344CB8AC3E}">
        <p14:creationId xmlns:p14="http://schemas.microsoft.com/office/powerpoint/2010/main" val="350489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7: </a:t>
            </a:r>
            <a:br>
              <a:rPr lang="en-US" dirty="0" smtClean="0"/>
            </a:br>
            <a:r>
              <a:rPr lang="en-US" sz="4000" dirty="0" smtClean="0"/>
              <a:t>Injury Prevention &amp; Environmental Health</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14</a:t>
            </a:fld>
            <a:endParaRPr lang="en-US" dirty="0"/>
          </a:p>
        </p:txBody>
      </p:sp>
      <p:sp>
        <p:nvSpPr>
          <p:cNvPr id="3" name="TextBox 2"/>
          <p:cNvSpPr txBox="1"/>
          <p:nvPr/>
        </p:nvSpPr>
        <p:spPr>
          <a:xfrm>
            <a:off x="4876800" y="2661075"/>
            <a:ext cx="3200400" cy="2462213"/>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E20000"/>
                </a:solidFill>
              </a:rPr>
              <a:t>Editors:</a:t>
            </a:r>
          </a:p>
          <a:p>
            <a:pPr algn="ctr"/>
            <a:endParaRPr lang="en-US" sz="1200" dirty="0" smtClean="0">
              <a:solidFill>
                <a:srgbClr val="E20000"/>
              </a:solidFill>
            </a:endParaRPr>
          </a:p>
          <a:p>
            <a:pPr algn="ctr"/>
            <a:r>
              <a:rPr lang="en-US" sz="2600" dirty="0" smtClean="0">
                <a:solidFill>
                  <a:srgbClr val="E20000"/>
                </a:solidFill>
              </a:rPr>
              <a:t>Charles N. Mock</a:t>
            </a:r>
          </a:p>
          <a:p>
            <a:pPr algn="ctr"/>
            <a:r>
              <a:rPr lang="en-US" sz="2600" dirty="0">
                <a:solidFill>
                  <a:srgbClr val="E20000"/>
                </a:solidFill>
              </a:rPr>
              <a:t>Rachel Nugent</a:t>
            </a:r>
          </a:p>
          <a:p>
            <a:pPr algn="ctr"/>
            <a:r>
              <a:rPr lang="en-US" sz="2600" dirty="0" smtClean="0">
                <a:solidFill>
                  <a:srgbClr val="E20000"/>
                </a:solidFill>
              </a:rPr>
              <a:t>Olive </a:t>
            </a:r>
            <a:r>
              <a:rPr lang="en-US" sz="2600" dirty="0" err="1" smtClean="0">
                <a:solidFill>
                  <a:srgbClr val="E20000"/>
                </a:solidFill>
              </a:rPr>
              <a:t>Kobusingye</a:t>
            </a:r>
            <a:endParaRPr lang="en-US" sz="2600" dirty="0" smtClean="0">
              <a:solidFill>
                <a:srgbClr val="E20000"/>
              </a:solidFill>
            </a:endParaRPr>
          </a:p>
          <a:p>
            <a:pPr algn="ctr"/>
            <a:r>
              <a:rPr lang="en-US" sz="2600" dirty="0" smtClean="0">
                <a:solidFill>
                  <a:srgbClr val="E20000"/>
                </a:solidFill>
              </a:rPr>
              <a:t>Kirk R. Smith</a:t>
            </a:r>
            <a:endParaRPr lang="en-US" sz="2600" dirty="0">
              <a:solidFill>
                <a:srgbClr val="E20000"/>
              </a:solidFill>
            </a:endParaRPr>
          </a:p>
          <a:p>
            <a:pPr algn="ctr"/>
            <a:endParaRPr lang="en-US" sz="1200" u="sng" dirty="0">
              <a:solidFill>
                <a:srgbClr val="92D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28800"/>
            <a:ext cx="3352800" cy="4353816"/>
          </a:xfrm>
          <a:prstGeom prst="rect">
            <a:avLst/>
          </a:prstGeom>
        </p:spPr>
      </p:pic>
      <p:sp>
        <p:nvSpPr>
          <p:cNvPr id="7" name="TextBox 6"/>
          <p:cNvSpPr txBox="1"/>
          <p:nvPr/>
        </p:nvSpPr>
        <p:spPr>
          <a:xfrm>
            <a:off x="5257800" y="5375674"/>
            <a:ext cx="3429000" cy="369332"/>
          </a:xfrm>
          <a:prstGeom prst="rect">
            <a:avLst/>
          </a:prstGeom>
          <a:noFill/>
        </p:spPr>
        <p:txBody>
          <a:bodyPr wrap="square" rtlCol="0">
            <a:spAutoFit/>
          </a:bodyPr>
          <a:lstStyle/>
          <a:p>
            <a:r>
              <a:rPr lang="en-US" i="1" dirty="0" smtClean="0"/>
              <a:t>Published: </a:t>
            </a:r>
            <a:r>
              <a:rPr lang="en-US" i="1" dirty="0" smtClean="0"/>
              <a:t>October 2017</a:t>
            </a:r>
            <a:endParaRPr lang="en-US" i="1" dirty="0"/>
          </a:p>
        </p:txBody>
      </p:sp>
    </p:spTree>
    <p:extLst>
      <p:ext uri="{BB962C8B-B14F-4D97-AF65-F5344CB8AC3E}">
        <p14:creationId xmlns:p14="http://schemas.microsoft.com/office/powerpoint/2010/main" val="1801854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a:t>
            </a:r>
            <a:r>
              <a:rPr lang="en-US" dirty="0"/>
              <a:t>8</a:t>
            </a:r>
            <a:r>
              <a:rPr lang="en-US" dirty="0" smtClean="0"/>
              <a:t>: </a:t>
            </a:r>
            <a:br>
              <a:rPr lang="en-US" dirty="0" smtClean="0"/>
            </a:br>
            <a:r>
              <a:rPr lang="en-US" sz="4000" dirty="0" smtClean="0"/>
              <a:t>Child and Adolescent Health and Development</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15</a:t>
            </a:fld>
            <a:endParaRPr lang="en-US" dirty="0"/>
          </a:p>
        </p:txBody>
      </p:sp>
      <p:sp>
        <p:nvSpPr>
          <p:cNvPr id="3" name="TextBox 2"/>
          <p:cNvSpPr txBox="1"/>
          <p:nvPr/>
        </p:nvSpPr>
        <p:spPr>
          <a:xfrm>
            <a:off x="4876800" y="2661075"/>
            <a:ext cx="3200400" cy="2862322"/>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C00000"/>
                </a:solidFill>
              </a:rPr>
              <a:t>Editors:</a:t>
            </a:r>
          </a:p>
          <a:p>
            <a:pPr algn="ctr"/>
            <a:endParaRPr lang="en-US" sz="1200" dirty="0" smtClean="0">
              <a:solidFill>
                <a:srgbClr val="C00000"/>
              </a:solidFill>
            </a:endParaRPr>
          </a:p>
          <a:p>
            <a:pPr algn="ctr"/>
            <a:r>
              <a:rPr lang="en-US" sz="2600" dirty="0" smtClean="0">
                <a:solidFill>
                  <a:srgbClr val="C00000"/>
                </a:solidFill>
              </a:rPr>
              <a:t>Donald A.P. Bundy</a:t>
            </a:r>
          </a:p>
          <a:p>
            <a:pPr algn="ctr"/>
            <a:r>
              <a:rPr lang="en-US" sz="2600" dirty="0" err="1" smtClean="0">
                <a:solidFill>
                  <a:srgbClr val="C00000"/>
                </a:solidFill>
              </a:rPr>
              <a:t>Nilanthi</a:t>
            </a:r>
            <a:r>
              <a:rPr lang="en-US" sz="2600" dirty="0" smtClean="0">
                <a:solidFill>
                  <a:srgbClr val="C00000"/>
                </a:solidFill>
              </a:rPr>
              <a:t> de Silva</a:t>
            </a:r>
          </a:p>
          <a:p>
            <a:pPr algn="ctr"/>
            <a:r>
              <a:rPr lang="en-US" sz="2600" dirty="0" smtClean="0">
                <a:solidFill>
                  <a:srgbClr val="C00000"/>
                </a:solidFill>
              </a:rPr>
              <a:t>Susan Horton</a:t>
            </a:r>
          </a:p>
          <a:p>
            <a:pPr algn="ctr"/>
            <a:r>
              <a:rPr lang="en-US" sz="2600" dirty="0" smtClean="0">
                <a:solidFill>
                  <a:srgbClr val="C00000"/>
                </a:solidFill>
              </a:rPr>
              <a:t>Dean T. Jamison</a:t>
            </a:r>
          </a:p>
          <a:p>
            <a:pPr algn="ctr"/>
            <a:r>
              <a:rPr lang="en-US" sz="2600" dirty="0" smtClean="0">
                <a:solidFill>
                  <a:srgbClr val="C00000"/>
                </a:solidFill>
              </a:rPr>
              <a:t>George C. Patton</a:t>
            </a:r>
            <a:endParaRPr lang="en-US" sz="2600" dirty="0">
              <a:solidFill>
                <a:srgbClr val="C00000"/>
              </a:solidFill>
            </a:endParaRPr>
          </a:p>
          <a:p>
            <a:pPr algn="ctr"/>
            <a:endParaRPr lang="en-US" sz="1200" u="sng"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50833"/>
            <a:ext cx="3429000" cy="4444325"/>
          </a:xfrm>
          <a:prstGeom prst="rect">
            <a:avLst/>
          </a:prstGeom>
        </p:spPr>
      </p:pic>
      <p:sp>
        <p:nvSpPr>
          <p:cNvPr id="6" name="TextBox 5"/>
          <p:cNvSpPr txBox="1"/>
          <p:nvPr/>
        </p:nvSpPr>
        <p:spPr>
          <a:xfrm>
            <a:off x="5143500" y="5760395"/>
            <a:ext cx="3429000" cy="369332"/>
          </a:xfrm>
          <a:prstGeom prst="rect">
            <a:avLst/>
          </a:prstGeom>
          <a:noFill/>
        </p:spPr>
        <p:txBody>
          <a:bodyPr wrap="square" rtlCol="0">
            <a:spAutoFit/>
          </a:bodyPr>
          <a:lstStyle/>
          <a:p>
            <a:r>
              <a:rPr lang="en-US" i="1" dirty="0" smtClean="0"/>
              <a:t>Published: </a:t>
            </a:r>
            <a:r>
              <a:rPr lang="en-US" i="1" dirty="0" smtClean="0"/>
              <a:t>November 2017</a:t>
            </a:r>
            <a:endParaRPr lang="en-US" i="1" dirty="0"/>
          </a:p>
        </p:txBody>
      </p:sp>
    </p:spTree>
    <p:extLst>
      <p:ext uri="{BB962C8B-B14F-4D97-AF65-F5344CB8AC3E}">
        <p14:creationId xmlns:p14="http://schemas.microsoft.com/office/powerpoint/2010/main" val="1354153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9: </a:t>
            </a:r>
            <a:br>
              <a:rPr lang="en-US" dirty="0" smtClean="0"/>
            </a:br>
            <a:r>
              <a:rPr lang="en-US" sz="4000" dirty="0" smtClean="0"/>
              <a:t>Disease Control Priorities</a:t>
            </a:r>
            <a:endParaRPr lang="en-US" sz="4000" dirty="0"/>
          </a:p>
        </p:txBody>
      </p:sp>
      <p:sp>
        <p:nvSpPr>
          <p:cNvPr id="5" name="Slide Number Placeholder 4"/>
          <p:cNvSpPr>
            <a:spLocks noGrp="1"/>
          </p:cNvSpPr>
          <p:nvPr>
            <p:ph type="sldNum" sz="quarter" idx="12"/>
          </p:nvPr>
        </p:nvSpPr>
        <p:spPr>
          <a:xfrm>
            <a:off x="6858000" y="6366725"/>
            <a:ext cx="2133600" cy="365125"/>
          </a:xfrm>
        </p:spPr>
        <p:txBody>
          <a:bodyPr/>
          <a:lstStyle/>
          <a:p>
            <a:fld id="{A05CFD4A-D6EE-4E99-9A4F-609AB0C64C8E}" type="slidenum">
              <a:rPr lang="en-US" smtClean="0"/>
              <a:pPr/>
              <a:t>16</a:t>
            </a:fld>
            <a:endParaRPr lang="en-US" dirty="0"/>
          </a:p>
        </p:txBody>
      </p:sp>
      <p:sp>
        <p:nvSpPr>
          <p:cNvPr id="3" name="TextBox 2"/>
          <p:cNvSpPr txBox="1"/>
          <p:nvPr/>
        </p:nvSpPr>
        <p:spPr>
          <a:xfrm>
            <a:off x="4648200" y="2060911"/>
            <a:ext cx="3429000" cy="3662541"/>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2600" u="sng" dirty="0" smtClean="0">
                <a:solidFill>
                  <a:srgbClr val="993366"/>
                </a:solidFill>
              </a:rPr>
              <a:t>Editors:</a:t>
            </a:r>
          </a:p>
          <a:p>
            <a:pPr algn="ctr"/>
            <a:endParaRPr lang="en-US" sz="1200" dirty="0" smtClean="0">
              <a:solidFill>
                <a:srgbClr val="993366"/>
              </a:solidFill>
            </a:endParaRPr>
          </a:p>
          <a:p>
            <a:pPr algn="ctr"/>
            <a:r>
              <a:rPr lang="en-US" sz="2600" dirty="0" smtClean="0">
                <a:solidFill>
                  <a:srgbClr val="993366"/>
                </a:solidFill>
              </a:rPr>
              <a:t>Dean T. Jamison</a:t>
            </a:r>
          </a:p>
          <a:p>
            <a:pPr algn="ctr"/>
            <a:r>
              <a:rPr lang="en-US" sz="2600" dirty="0" smtClean="0">
                <a:solidFill>
                  <a:srgbClr val="993366"/>
                </a:solidFill>
              </a:rPr>
              <a:t>Hellen </a:t>
            </a:r>
            <a:r>
              <a:rPr lang="en-US" sz="2600" dirty="0" err="1" smtClean="0">
                <a:solidFill>
                  <a:srgbClr val="993366"/>
                </a:solidFill>
              </a:rPr>
              <a:t>Gelband</a:t>
            </a:r>
            <a:endParaRPr lang="en-US" sz="2600" dirty="0" smtClean="0">
              <a:solidFill>
                <a:srgbClr val="993366"/>
              </a:solidFill>
            </a:endParaRPr>
          </a:p>
          <a:p>
            <a:pPr algn="ctr"/>
            <a:r>
              <a:rPr lang="en-US" sz="2600" dirty="0" smtClean="0">
                <a:solidFill>
                  <a:srgbClr val="993366"/>
                </a:solidFill>
              </a:rPr>
              <a:t>Susan Horton</a:t>
            </a:r>
          </a:p>
          <a:p>
            <a:pPr algn="ctr"/>
            <a:r>
              <a:rPr lang="en-US" sz="2600" dirty="0" err="1" smtClean="0">
                <a:solidFill>
                  <a:srgbClr val="993366"/>
                </a:solidFill>
              </a:rPr>
              <a:t>Prabhat</a:t>
            </a:r>
            <a:r>
              <a:rPr lang="en-US" sz="2600" dirty="0" smtClean="0">
                <a:solidFill>
                  <a:srgbClr val="993366"/>
                </a:solidFill>
              </a:rPr>
              <a:t> </a:t>
            </a:r>
            <a:r>
              <a:rPr lang="en-US" sz="2600" dirty="0" err="1" smtClean="0">
                <a:solidFill>
                  <a:srgbClr val="993366"/>
                </a:solidFill>
              </a:rPr>
              <a:t>Jha</a:t>
            </a:r>
            <a:endParaRPr lang="en-US" sz="2600" dirty="0" smtClean="0">
              <a:solidFill>
                <a:srgbClr val="993366"/>
              </a:solidFill>
            </a:endParaRPr>
          </a:p>
          <a:p>
            <a:pPr algn="ctr"/>
            <a:r>
              <a:rPr lang="en-US" sz="2600" dirty="0" err="1" smtClean="0">
                <a:solidFill>
                  <a:srgbClr val="993366"/>
                </a:solidFill>
              </a:rPr>
              <a:t>Ramanan</a:t>
            </a:r>
            <a:r>
              <a:rPr lang="en-US" sz="2600" dirty="0" smtClean="0">
                <a:solidFill>
                  <a:srgbClr val="993366"/>
                </a:solidFill>
              </a:rPr>
              <a:t> </a:t>
            </a:r>
            <a:r>
              <a:rPr lang="en-US" sz="2600" dirty="0" err="1" smtClean="0">
                <a:solidFill>
                  <a:srgbClr val="993366"/>
                </a:solidFill>
              </a:rPr>
              <a:t>Laxminarayan</a:t>
            </a:r>
            <a:endParaRPr lang="en-US" sz="2600" dirty="0" smtClean="0">
              <a:solidFill>
                <a:srgbClr val="993366"/>
              </a:solidFill>
            </a:endParaRPr>
          </a:p>
          <a:p>
            <a:pPr algn="ctr"/>
            <a:r>
              <a:rPr lang="en-US" sz="2600" dirty="0" smtClean="0">
                <a:solidFill>
                  <a:srgbClr val="993366"/>
                </a:solidFill>
              </a:rPr>
              <a:t>Charles N. Mock</a:t>
            </a:r>
          </a:p>
          <a:p>
            <a:pPr algn="ctr"/>
            <a:r>
              <a:rPr lang="en-US" sz="2600" dirty="0" smtClean="0">
                <a:solidFill>
                  <a:srgbClr val="993366"/>
                </a:solidFill>
              </a:rPr>
              <a:t>Rachel Nugent</a:t>
            </a:r>
          </a:p>
          <a:p>
            <a:pPr algn="ctr"/>
            <a:endParaRPr lang="en-US" sz="1200" u="sng" dirty="0">
              <a:solidFill>
                <a:srgbClr val="92D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3281381" cy="4260038"/>
          </a:xfrm>
          <a:prstGeom prst="rect">
            <a:avLst/>
          </a:prstGeom>
        </p:spPr>
      </p:pic>
      <p:sp>
        <p:nvSpPr>
          <p:cNvPr id="6" name="TextBox 5"/>
          <p:cNvSpPr txBox="1"/>
          <p:nvPr/>
        </p:nvSpPr>
        <p:spPr>
          <a:xfrm>
            <a:off x="5562600" y="5860422"/>
            <a:ext cx="2019300" cy="369332"/>
          </a:xfrm>
          <a:prstGeom prst="rect">
            <a:avLst/>
          </a:prstGeom>
          <a:noFill/>
        </p:spPr>
        <p:txBody>
          <a:bodyPr wrap="square" rtlCol="0">
            <a:spAutoFit/>
          </a:bodyPr>
          <a:lstStyle/>
          <a:p>
            <a:r>
              <a:rPr lang="en-US" i="1" dirty="0" smtClean="0"/>
              <a:t>Published: </a:t>
            </a:r>
            <a:r>
              <a:rPr lang="en-US" i="1" dirty="0" smtClean="0"/>
              <a:t>2018</a:t>
            </a:r>
            <a:endParaRPr lang="en-US" i="1" dirty="0"/>
          </a:p>
        </p:txBody>
      </p:sp>
    </p:spTree>
    <p:extLst>
      <p:ext uri="{BB962C8B-B14F-4D97-AF65-F5344CB8AC3E}">
        <p14:creationId xmlns:p14="http://schemas.microsoft.com/office/powerpoint/2010/main" val="161137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lstStyle/>
          <a:p>
            <a:pPr marL="0" indent="0" algn="ctr">
              <a:buNone/>
            </a:pPr>
            <a:r>
              <a:rPr lang="en-US" sz="4400" dirty="0">
                <a:solidFill>
                  <a:srgbClr val="002060"/>
                </a:solidFill>
                <a:latin typeface="+mj-lt"/>
                <a:ea typeface="+mj-ea"/>
                <a:cs typeface="+mj-cs"/>
              </a:rPr>
              <a:t>Other Areas of DCP’s Work</a:t>
            </a:r>
          </a:p>
          <a:p>
            <a:endParaRPr lang="en-US" dirty="0" smtClean="0"/>
          </a:p>
        </p:txBody>
      </p:sp>
      <p:sp>
        <p:nvSpPr>
          <p:cNvPr id="4" name="Date Placeholder 3"/>
          <p:cNvSpPr>
            <a:spLocks noGrp="1"/>
          </p:cNvSpPr>
          <p:nvPr>
            <p:ph type="dt" sz="half" idx="10"/>
          </p:nvPr>
        </p:nvSpPr>
        <p:spPr/>
        <p:txBody>
          <a:bodyPr/>
          <a:lstStyle/>
          <a:p>
            <a:fld id="{AA555641-5DD8-4A4E-9FE5-C4A558FCC6B4}" type="datetime1">
              <a:rPr lang="en-US" smtClean="0"/>
              <a:t>10/25/2017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17</a:t>
            </a:fld>
            <a:endParaRPr lang="en-US"/>
          </a:p>
        </p:txBody>
      </p:sp>
    </p:spTree>
    <p:extLst>
      <p:ext uri="{BB962C8B-B14F-4D97-AF65-F5344CB8AC3E}">
        <p14:creationId xmlns:p14="http://schemas.microsoft.com/office/powerpoint/2010/main" val="1366612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Policy Advocacy &amp; Country Engagement</a:t>
            </a:r>
            <a:endParaRPr lang="en-US" dirty="0"/>
          </a:p>
        </p:txBody>
      </p:sp>
      <p:sp>
        <p:nvSpPr>
          <p:cNvPr id="3" name="Content Placeholder 2"/>
          <p:cNvSpPr>
            <a:spLocks noGrp="1"/>
          </p:cNvSpPr>
          <p:nvPr>
            <p:ph idx="1"/>
          </p:nvPr>
        </p:nvSpPr>
        <p:spPr>
          <a:xfrm>
            <a:off x="457200" y="1905000"/>
            <a:ext cx="8229600" cy="4724400"/>
          </a:xfrm>
        </p:spPr>
        <p:txBody>
          <a:bodyPr>
            <a:normAutofit fontScale="92500" lnSpcReduction="20000"/>
          </a:bodyPr>
          <a:lstStyle/>
          <a:p>
            <a:pPr marL="0" indent="0" algn="ctr">
              <a:buNone/>
            </a:pPr>
            <a:r>
              <a:rPr lang="en-US" sz="2800" u="sng" dirty="0" smtClean="0">
                <a:solidFill>
                  <a:srgbClr val="C00000"/>
                </a:solidFill>
              </a:rPr>
              <a:t>OBJECTIVES:</a:t>
            </a:r>
          </a:p>
          <a:p>
            <a:endParaRPr lang="en-US" sz="1800" dirty="0" smtClean="0"/>
          </a:p>
          <a:p>
            <a:r>
              <a:rPr lang="en-US" sz="3000" dirty="0" smtClean="0"/>
              <a:t>Support and advance the use of DCP data, methods, and messages for policy making and priority setting.</a:t>
            </a:r>
          </a:p>
          <a:p>
            <a:endParaRPr lang="en-US" sz="2400" dirty="0" smtClean="0"/>
          </a:p>
          <a:p>
            <a:r>
              <a:rPr lang="en-US" sz="3000" dirty="0" smtClean="0">
                <a:solidFill>
                  <a:srgbClr val="C00000"/>
                </a:solidFill>
              </a:rPr>
              <a:t>Work </a:t>
            </a:r>
            <a:r>
              <a:rPr lang="en-US" sz="3000" dirty="0">
                <a:solidFill>
                  <a:srgbClr val="C00000"/>
                </a:solidFill>
              </a:rPr>
              <a:t>with country level partners in Ethiopia and one </a:t>
            </a:r>
            <a:r>
              <a:rPr lang="en-US" sz="3000" dirty="0" smtClean="0">
                <a:solidFill>
                  <a:srgbClr val="C00000"/>
                </a:solidFill>
              </a:rPr>
              <a:t>Eastern Mediterranean region </a:t>
            </a:r>
            <a:r>
              <a:rPr lang="en-US" sz="3000" dirty="0">
                <a:solidFill>
                  <a:srgbClr val="C00000"/>
                </a:solidFill>
              </a:rPr>
              <a:t>country to apply </a:t>
            </a:r>
            <a:r>
              <a:rPr lang="en-US" sz="3000" i="1" dirty="0">
                <a:solidFill>
                  <a:srgbClr val="C00000"/>
                </a:solidFill>
              </a:rPr>
              <a:t>DCP3</a:t>
            </a:r>
            <a:r>
              <a:rPr lang="en-US" sz="3000" dirty="0">
                <a:solidFill>
                  <a:srgbClr val="C00000"/>
                </a:solidFill>
              </a:rPr>
              <a:t> methods and results as </a:t>
            </a:r>
            <a:r>
              <a:rPr lang="en-US" sz="3000" dirty="0" smtClean="0">
                <a:solidFill>
                  <a:srgbClr val="C00000"/>
                </a:solidFill>
              </a:rPr>
              <a:t>relevant.</a:t>
            </a:r>
          </a:p>
          <a:p>
            <a:endParaRPr lang="en-US" sz="2400" dirty="0" smtClean="0"/>
          </a:p>
          <a:p>
            <a:r>
              <a:rPr lang="en-US" sz="3000" dirty="0" smtClean="0"/>
              <a:t>Increase demand for and acceptance of ECEA methods to incorporate financial risk protection and distributional consequences of health policies into economic evaluation.  </a:t>
            </a:r>
          </a:p>
          <a:p>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pPr/>
              <a:t>10/25/2017</a:t>
            </a:fld>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18</a:t>
            </a:fld>
            <a:endParaRPr lang="en-US" dirty="0"/>
          </a:p>
        </p:txBody>
      </p:sp>
    </p:spTree>
    <p:extLst>
      <p:ext uri="{BB962C8B-B14F-4D97-AF65-F5344CB8AC3E}">
        <p14:creationId xmlns:p14="http://schemas.microsoft.com/office/powerpoint/2010/main" val="215632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57280">
            <a:off x="3384207" y="1959154"/>
            <a:ext cx="5574134" cy="2364437"/>
          </a:xfrm>
          <a:prstGeom prst="rect">
            <a:avLst/>
          </a:prstGeom>
        </p:spPr>
      </p:pic>
      <p:sp>
        <p:nvSpPr>
          <p:cNvPr id="2" name="Title 1"/>
          <p:cNvSpPr>
            <a:spLocks noGrp="1"/>
          </p:cNvSpPr>
          <p:nvPr>
            <p:ph type="title"/>
          </p:nvPr>
        </p:nvSpPr>
        <p:spPr>
          <a:xfrm>
            <a:off x="3048000" y="274638"/>
            <a:ext cx="5638800" cy="1143000"/>
          </a:xfrm>
        </p:spPr>
        <p:txBody>
          <a:bodyPr>
            <a:normAutofit fontScale="90000"/>
          </a:bodyPr>
          <a:lstStyle/>
          <a:p>
            <a:r>
              <a:rPr lang="en-US" dirty="0"/>
              <a:t>Policy Advocacy &amp; Country Engagement</a:t>
            </a:r>
          </a:p>
        </p:txBody>
      </p:sp>
      <p:sp>
        <p:nvSpPr>
          <p:cNvPr id="3" name="Content Placeholder 2"/>
          <p:cNvSpPr>
            <a:spLocks noGrp="1"/>
          </p:cNvSpPr>
          <p:nvPr>
            <p:ph idx="1"/>
          </p:nvPr>
        </p:nvSpPr>
        <p:spPr>
          <a:xfrm>
            <a:off x="228600" y="1676399"/>
            <a:ext cx="8458200" cy="5045075"/>
          </a:xfrm>
        </p:spPr>
        <p:txBody>
          <a:bodyPr>
            <a:normAutofit lnSpcReduction="10000"/>
          </a:bodyPr>
          <a:lstStyle/>
          <a:p>
            <a:pPr marL="0" indent="0">
              <a:buNone/>
            </a:pPr>
            <a:r>
              <a:rPr lang="en-US" sz="2600" dirty="0">
                <a:solidFill>
                  <a:srgbClr val="C00000"/>
                </a:solidFill>
              </a:rPr>
              <a:t> </a:t>
            </a:r>
            <a:r>
              <a:rPr lang="en-US" sz="2600" dirty="0" smtClean="0">
                <a:solidFill>
                  <a:srgbClr val="C00000"/>
                </a:solidFill>
              </a:rPr>
              <a:t>             </a:t>
            </a:r>
            <a:r>
              <a:rPr lang="en-US" sz="2600" u="sng" dirty="0" smtClean="0">
                <a:solidFill>
                  <a:srgbClr val="C00000"/>
                </a:solidFill>
              </a:rPr>
              <a:t>OUTPUTS:</a:t>
            </a:r>
          </a:p>
          <a:p>
            <a:pPr marL="0" indent="0">
              <a:buNone/>
            </a:pPr>
            <a:endParaRPr lang="en-US" sz="800" u="sng" dirty="0" smtClean="0">
              <a:solidFill>
                <a:srgbClr val="C00000"/>
              </a:solidFill>
            </a:endParaRPr>
          </a:p>
          <a:p>
            <a:pPr marL="0" indent="0">
              <a:buNone/>
            </a:pPr>
            <a:r>
              <a:rPr lang="en-US" sz="2600" dirty="0" smtClean="0"/>
              <a:t>High-level policy dialogues </a:t>
            </a:r>
          </a:p>
          <a:p>
            <a:pPr marL="0" indent="0">
              <a:buNone/>
            </a:pPr>
            <a:r>
              <a:rPr lang="en-US" sz="2600" dirty="0"/>
              <a:t>o</a:t>
            </a:r>
            <a:r>
              <a:rPr lang="en-US" sz="2600" dirty="0" smtClean="0"/>
              <a:t>n choosing priority </a:t>
            </a:r>
          </a:p>
          <a:p>
            <a:pPr marL="0" indent="0">
              <a:buNone/>
            </a:pPr>
            <a:r>
              <a:rPr lang="en-US" sz="2600" dirty="0" smtClean="0"/>
              <a:t>health issues.</a:t>
            </a:r>
          </a:p>
          <a:p>
            <a:pPr marL="0" indent="0">
              <a:buNone/>
            </a:pPr>
            <a:endParaRPr lang="en-US" sz="1500" dirty="0" smtClean="0"/>
          </a:p>
          <a:p>
            <a:pPr marL="0" indent="0">
              <a:buNone/>
            </a:pPr>
            <a:r>
              <a:rPr lang="en-US" sz="2600" dirty="0" smtClean="0">
                <a:solidFill>
                  <a:srgbClr val="C00000"/>
                </a:solidFill>
              </a:rPr>
              <a:t>Country-specific research to                                                   inform sector strategy </a:t>
            </a:r>
          </a:p>
          <a:p>
            <a:pPr marL="0" indent="0">
              <a:buNone/>
            </a:pPr>
            <a:r>
              <a:rPr lang="en-US" sz="2600" dirty="0" smtClean="0">
                <a:solidFill>
                  <a:srgbClr val="C00000"/>
                </a:solidFill>
              </a:rPr>
              <a:t>(South Africa, India, China, </a:t>
            </a:r>
            <a:r>
              <a:rPr lang="en-US" sz="2600" dirty="0">
                <a:solidFill>
                  <a:srgbClr val="C00000"/>
                </a:solidFill>
              </a:rPr>
              <a:t> </a:t>
            </a:r>
            <a:r>
              <a:rPr lang="en-US" sz="2600" dirty="0" smtClean="0">
                <a:solidFill>
                  <a:srgbClr val="C00000"/>
                </a:solidFill>
              </a:rPr>
              <a:t>                                                     Ethiopia, select country in EMRO).</a:t>
            </a:r>
          </a:p>
          <a:p>
            <a:pPr marL="0" indent="0">
              <a:buNone/>
            </a:pPr>
            <a:endParaRPr lang="en-US" sz="1500" dirty="0"/>
          </a:p>
          <a:p>
            <a:pPr marL="0" indent="0">
              <a:buNone/>
            </a:pPr>
            <a:r>
              <a:rPr lang="en-US" sz="2600" dirty="0" smtClean="0"/>
              <a:t>Capacity building workshops and research collaborations to build skills and evidence.</a:t>
            </a:r>
            <a:endParaRPr lang="en-US" sz="2600" dirty="0"/>
          </a:p>
        </p:txBody>
      </p:sp>
      <p:sp>
        <p:nvSpPr>
          <p:cNvPr id="4" name="Date Placeholder 3"/>
          <p:cNvSpPr>
            <a:spLocks noGrp="1"/>
          </p:cNvSpPr>
          <p:nvPr>
            <p:ph type="dt" sz="half" idx="10"/>
          </p:nvPr>
        </p:nvSpPr>
        <p:spPr/>
        <p:txBody>
          <a:bodyPr/>
          <a:lstStyle/>
          <a:p>
            <a:fld id="{AA555641-5DD8-4A4E-9FE5-C4A558FCC6B4}" type="datetime1">
              <a:rPr lang="en-US" smtClean="0"/>
              <a:pPr/>
              <a:t>10/25/2017</a:t>
            </a:fld>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19</a:t>
            </a:fld>
            <a:endParaRPr lang="en-US" dirty="0"/>
          </a:p>
        </p:txBody>
      </p:sp>
    </p:spTree>
    <p:extLst>
      <p:ext uri="{BB962C8B-B14F-4D97-AF65-F5344CB8AC3E}">
        <p14:creationId xmlns:p14="http://schemas.microsoft.com/office/powerpoint/2010/main" val="4075316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Disease Control Priorities History</a:t>
            </a:r>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2</a:t>
            </a:fld>
            <a:endParaRPr lang="en-US" dirty="0"/>
          </a:p>
        </p:txBody>
      </p:sp>
      <p:sp>
        <p:nvSpPr>
          <p:cNvPr id="3" name="TextBox 2"/>
          <p:cNvSpPr txBox="1"/>
          <p:nvPr/>
        </p:nvSpPr>
        <p:spPr>
          <a:xfrm>
            <a:off x="-14742" y="2014597"/>
            <a:ext cx="5043942" cy="4524315"/>
          </a:xfrm>
          <a:prstGeom prst="rect">
            <a:avLst/>
          </a:prstGeom>
          <a:noFill/>
        </p:spPr>
        <p:txBody>
          <a:bodyPr wrap="square" rtlCol="0">
            <a:spAutoFit/>
          </a:bodyPr>
          <a:lstStyle/>
          <a:p>
            <a:endParaRPr lang="en-US" sz="2400" dirty="0" smtClean="0"/>
          </a:p>
          <a:p>
            <a:pPr marL="285750" indent="-285750">
              <a:buFont typeface="Arial" panose="020B0604020202020204" pitchFamily="34" charset="0"/>
              <a:buChar char="•"/>
            </a:pPr>
            <a:r>
              <a:rPr lang="en-US" sz="2600" dirty="0" smtClean="0"/>
              <a:t>1993 World Development </a:t>
            </a:r>
          </a:p>
          <a:p>
            <a:r>
              <a:rPr lang="en-US" sz="2600" dirty="0" smtClean="0"/>
              <a:t>    Report</a:t>
            </a:r>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endParaRPr lang="en-US" sz="2600" dirty="0" smtClean="0"/>
          </a:p>
          <a:p>
            <a:pPr marL="285750" indent="-285750">
              <a:buFont typeface="Arial" panose="020B0604020202020204" pitchFamily="34" charset="0"/>
              <a:buChar char="•"/>
            </a:pPr>
            <a:r>
              <a:rPr lang="en-US" sz="2600" i="1" dirty="0" smtClean="0"/>
              <a:t>Disease Control Priorities in Developing Countries, Second Edition </a:t>
            </a:r>
            <a:r>
              <a:rPr lang="en-US" sz="2600" dirty="0" smtClean="0"/>
              <a:t>2006 (</a:t>
            </a:r>
            <a:r>
              <a:rPr lang="en-US" sz="2600" i="1" dirty="0" smtClean="0"/>
              <a:t>DCP2</a:t>
            </a:r>
            <a:r>
              <a:rPr lang="en-US" sz="2600" dirty="0" smtClean="0"/>
              <a: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endParaRPr lang="en-US" sz="1500" dirty="0" smtClean="0"/>
          </a:p>
          <a:p>
            <a:pPr marL="285750" indent="-285750">
              <a:buFont typeface="Arial" panose="020B0604020202020204" pitchFamily="34" charset="0"/>
              <a:buChar char="•"/>
            </a:pPr>
            <a:r>
              <a:rPr lang="en-US" sz="2600" i="1" dirty="0" smtClean="0">
                <a:solidFill>
                  <a:srgbClr val="C00000"/>
                </a:solidFill>
              </a:rPr>
              <a:t>Disease Control Priorities, 3rd Edition </a:t>
            </a:r>
            <a:r>
              <a:rPr lang="en-US" sz="2600" dirty="0" smtClean="0">
                <a:solidFill>
                  <a:srgbClr val="C00000"/>
                </a:solidFill>
              </a:rPr>
              <a:t>2015-2018 (</a:t>
            </a:r>
            <a:r>
              <a:rPr lang="en-US" sz="2600" i="1" dirty="0" smtClean="0">
                <a:solidFill>
                  <a:srgbClr val="C00000"/>
                </a:solidFill>
              </a:rPr>
              <a:t>DCP3</a:t>
            </a:r>
            <a:r>
              <a:rPr lang="en-US" sz="2600" dirty="0" smtClean="0">
                <a:solidFill>
                  <a:srgbClr val="C00000"/>
                </a:solidFill>
              </a:rPr>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423" t="1436" r="5098" b="3385"/>
          <a:stretch/>
        </p:blipFill>
        <p:spPr>
          <a:xfrm>
            <a:off x="4110321" y="1417638"/>
            <a:ext cx="1899578" cy="2590332"/>
          </a:xfrm>
          <a:prstGeom prst="rect">
            <a:avLst/>
          </a:prstGeom>
        </p:spPr>
      </p:pic>
      <p:pic>
        <p:nvPicPr>
          <p:cNvPr id="6" name="Content Placeholder 4" descr="DCP2 final cov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546165" y="2532868"/>
            <a:ext cx="1850826" cy="257256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233" y="3819148"/>
            <a:ext cx="1981567" cy="2572560"/>
          </a:xfrm>
          <a:prstGeom prst="rect">
            <a:avLst/>
          </a:prstGeom>
        </p:spPr>
      </p:pic>
    </p:spTree>
    <p:extLst>
      <p:ext uri="{BB962C8B-B14F-4D97-AF65-F5344CB8AC3E}">
        <p14:creationId xmlns:p14="http://schemas.microsoft.com/office/powerpoint/2010/main" val="1065283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a:t>Health Economics Methods Development</a:t>
            </a:r>
          </a:p>
        </p:txBody>
      </p:sp>
      <p:sp>
        <p:nvSpPr>
          <p:cNvPr id="3" name="Content Placeholder 2"/>
          <p:cNvSpPr>
            <a:spLocks noGrp="1"/>
          </p:cNvSpPr>
          <p:nvPr>
            <p:ph idx="1"/>
          </p:nvPr>
        </p:nvSpPr>
        <p:spPr/>
        <p:txBody>
          <a:bodyPr>
            <a:normAutofit fontScale="92500"/>
          </a:bodyPr>
          <a:lstStyle/>
          <a:p>
            <a:pPr marL="0" indent="0">
              <a:buNone/>
            </a:pPr>
            <a:r>
              <a:rPr lang="en-US" b="1" dirty="0" smtClean="0"/>
              <a:t>Extended Cost Effectiveness Analysis</a:t>
            </a:r>
          </a:p>
          <a:p>
            <a:pPr>
              <a:buFontTx/>
              <a:buChar char="-"/>
            </a:pPr>
            <a:r>
              <a:rPr lang="en-US" dirty="0" smtClean="0"/>
              <a:t>Helps health policymakers understand how their decisions will differentially affect the rich and poor</a:t>
            </a:r>
          </a:p>
          <a:p>
            <a:pPr>
              <a:buFontTx/>
              <a:buChar char="-"/>
            </a:pPr>
            <a:r>
              <a:rPr lang="en-US" dirty="0" smtClean="0"/>
              <a:t>Identifies ways to avoid poverty due to individuals paying for health services</a:t>
            </a:r>
          </a:p>
          <a:p>
            <a:pPr>
              <a:buFontTx/>
              <a:buChar char="-"/>
            </a:pPr>
            <a:r>
              <a:rPr lang="en-US" dirty="0" smtClean="0"/>
              <a:t>Can assess equity between groups of interest (men/women, urban/rural, ethnic groups, etc.)</a:t>
            </a:r>
          </a:p>
          <a:p>
            <a:pPr>
              <a:buFontTx/>
              <a:buChar char="-"/>
            </a:pP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t>10/25/2017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20</a:t>
            </a:fld>
            <a:endParaRPr lang="en-US"/>
          </a:p>
        </p:txBody>
      </p:sp>
    </p:spTree>
    <p:extLst>
      <p:ext uri="{BB962C8B-B14F-4D97-AF65-F5344CB8AC3E}">
        <p14:creationId xmlns:p14="http://schemas.microsoft.com/office/powerpoint/2010/main" val="3946954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a:xfrm>
            <a:off x="685800" y="3886200"/>
            <a:ext cx="7696200" cy="2590800"/>
          </a:xfrm>
        </p:spPr>
        <p:txBody>
          <a:bodyPr>
            <a:normAutofit/>
          </a:bodyPr>
          <a:lstStyle/>
          <a:p>
            <a:r>
              <a:rPr lang="en-US" sz="2800" dirty="0" smtClean="0"/>
              <a:t>Download: dcp-3.org</a:t>
            </a:r>
          </a:p>
          <a:p>
            <a:r>
              <a:rPr lang="en-US" sz="2800" dirty="0" smtClean="0"/>
              <a:t>Order: worldbank.org/publications</a:t>
            </a:r>
          </a:p>
          <a:p>
            <a:r>
              <a:rPr lang="en-US" sz="2800" dirty="0" smtClean="0"/>
              <a:t>@</a:t>
            </a:r>
            <a:r>
              <a:rPr lang="en-US" sz="2800" dirty="0" err="1" smtClean="0"/>
              <a:t>dcpthree</a:t>
            </a:r>
            <a:endParaRPr lang="en-US" sz="2800" dirty="0" smtClean="0"/>
          </a:p>
          <a:p>
            <a:r>
              <a:rPr lang="en-US" sz="2800" dirty="0" smtClean="0"/>
              <a:t>#DCP3</a:t>
            </a:r>
            <a:endParaRPr lang="en-US" sz="2800" dirty="0" smtClean="0"/>
          </a:p>
          <a:p>
            <a:r>
              <a:rPr lang="en-US" sz="2800" dirty="0" smtClean="0">
                <a:hlinkClick r:id="rId2"/>
              </a:rPr>
              <a:t>info@dcp-3.org</a:t>
            </a:r>
            <a:r>
              <a:rPr lang="en-US" sz="2800" dirty="0" smtClean="0"/>
              <a:t> </a:t>
            </a:r>
            <a:endParaRPr lang="en-US" sz="2800" dirty="0"/>
          </a:p>
        </p:txBody>
      </p:sp>
    </p:spTree>
    <p:extLst>
      <p:ext uri="{BB962C8B-B14F-4D97-AF65-F5344CB8AC3E}">
        <p14:creationId xmlns:p14="http://schemas.microsoft.com/office/powerpoint/2010/main" val="374881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79931041"/>
              </p:ext>
            </p:extLst>
          </p:nvPr>
        </p:nvGraphicFramePr>
        <p:xfrm>
          <a:off x="381000" y="1905000"/>
          <a:ext cx="8458200" cy="4267200"/>
        </p:xfrm>
        <a:graphic>
          <a:graphicData uri="http://schemas.openxmlformats.org/drawingml/2006/table">
            <a:tbl>
              <a:tblPr firstRow="1" bandRow="1">
                <a:tableStyleId>{21E4AEA4-8DFA-4A89-87EB-49C32662AFE0}</a:tableStyleId>
              </a:tblPr>
              <a:tblGrid>
                <a:gridCol w="8458200">
                  <a:extLst>
                    <a:ext uri="{9D8B030D-6E8A-4147-A177-3AD203B41FA5}">
                      <a16:colId xmlns="" xmlns:a16="http://schemas.microsoft.com/office/drawing/2014/main" val="20000"/>
                    </a:ext>
                  </a:extLst>
                </a:gridCol>
              </a:tblGrid>
              <a:tr h="370840">
                <a:tc>
                  <a:txBody>
                    <a:bodyPr/>
                    <a:lstStyle/>
                    <a:p>
                      <a:pPr algn="ctr"/>
                      <a:r>
                        <a:rPr lang="en-US" sz="2200" b="1" dirty="0">
                          <a:solidFill>
                            <a:sysClr val="windowText" lastClr="000000"/>
                          </a:solidFill>
                        </a:rPr>
                        <a:t>DCP3</a:t>
                      </a:r>
                      <a:r>
                        <a:rPr lang="en-US" sz="2200" b="1" baseline="0" dirty="0">
                          <a:solidFill>
                            <a:sysClr val="windowText" lastClr="000000"/>
                          </a:solidFill>
                        </a:rPr>
                        <a:t> Volume Topics</a:t>
                      </a:r>
                      <a:endParaRPr lang="en-US" sz="2200" b="1" dirty="0">
                        <a:solidFill>
                          <a:sysClr val="windowText" lastClr="000000"/>
                        </a:solidFill>
                      </a:endParaRPr>
                    </a:p>
                  </a:txBody>
                  <a:tcPr>
                    <a:solidFill>
                      <a:schemeClr val="bg1">
                        <a:lumMod val="75000"/>
                      </a:schemeClr>
                    </a:solidFill>
                  </a:tcPr>
                </a:tc>
                <a:extLst>
                  <a:ext uri="{0D108BD9-81ED-4DB2-BD59-A6C34878D82A}">
                    <a16:rowId xmlns="" xmlns:a16="http://schemas.microsoft.com/office/drawing/2014/main" val="10000"/>
                  </a:ext>
                </a:extLst>
              </a:tr>
              <a:tr h="370840">
                <a:tc>
                  <a:txBody>
                    <a:bodyPr/>
                    <a:lstStyle/>
                    <a:p>
                      <a:pPr marL="457200" indent="-457200">
                        <a:buFont typeface="+mj-lt"/>
                        <a:buAutoNum type="arabicPeriod"/>
                      </a:pPr>
                      <a:r>
                        <a:rPr lang="en-US" sz="2200" baseline="0" dirty="0">
                          <a:solidFill>
                            <a:schemeClr val="bg1"/>
                          </a:solidFill>
                        </a:rPr>
                        <a:t>Essential Surgery - 2015</a:t>
                      </a:r>
                    </a:p>
                  </a:txBody>
                  <a:tcPr>
                    <a:solidFill>
                      <a:srgbClr val="000099"/>
                    </a:solidFill>
                  </a:tcPr>
                </a:tc>
                <a:extLst>
                  <a:ext uri="{0D108BD9-81ED-4DB2-BD59-A6C34878D82A}">
                    <a16:rowId xmlns="" xmlns:a16="http://schemas.microsoft.com/office/drawing/2014/main" val="10001"/>
                  </a:ext>
                </a:extLst>
              </a:tr>
              <a:tr h="370840">
                <a:tc>
                  <a:txBody>
                    <a:bodyPr/>
                    <a:lstStyle/>
                    <a:p>
                      <a:pPr marL="0" indent="0">
                        <a:buFont typeface="+mj-lt"/>
                        <a:buNone/>
                      </a:pPr>
                      <a:r>
                        <a:rPr lang="en-US" sz="2200" baseline="0" dirty="0">
                          <a:solidFill>
                            <a:schemeClr val="bg1"/>
                          </a:solidFill>
                        </a:rPr>
                        <a:t>2.    Reproductive, Maternal, Newborn and Child Health -2016</a:t>
                      </a:r>
                      <a:endParaRPr lang="en-US" sz="2200" dirty="0">
                        <a:solidFill>
                          <a:schemeClr val="bg1"/>
                        </a:solidFill>
                      </a:endParaRPr>
                    </a:p>
                  </a:txBody>
                  <a:tcPr>
                    <a:solidFill>
                      <a:schemeClr val="accent1"/>
                    </a:solidFill>
                  </a:tcPr>
                </a:tc>
                <a:extLst>
                  <a:ext uri="{0D108BD9-81ED-4DB2-BD59-A6C34878D82A}">
                    <a16:rowId xmlns="" xmlns:a16="http://schemas.microsoft.com/office/drawing/2014/main" val="10002"/>
                  </a:ext>
                </a:extLst>
              </a:tr>
              <a:tr h="370840">
                <a:tc>
                  <a:txBody>
                    <a:bodyPr/>
                    <a:lstStyle/>
                    <a:p>
                      <a:pPr marL="0" indent="0">
                        <a:buFont typeface="+mj-lt"/>
                        <a:buNone/>
                      </a:pPr>
                      <a:r>
                        <a:rPr lang="en-US" sz="2200" dirty="0">
                          <a:solidFill>
                            <a:schemeClr val="bg1"/>
                          </a:solidFill>
                        </a:rPr>
                        <a:t>3.    Cancer - 2015</a:t>
                      </a:r>
                    </a:p>
                  </a:txBody>
                  <a:tcPr>
                    <a:solidFill>
                      <a:srgbClr val="00CC66"/>
                    </a:solidFill>
                  </a:tcPr>
                </a:tc>
                <a:extLst>
                  <a:ext uri="{0D108BD9-81ED-4DB2-BD59-A6C34878D82A}">
                    <a16:rowId xmlns="" xmlns:a16="http://schemas.microsoft.com/office/drawing/2014/main" val="10003"/>
                  </a:ext>
                </a:extLst>
              </a:tr>
              <a:tr h="370840">
                <a:tc>
                  <a:txBody>
                    <a:bodyPr/>
                    <a:lstStyle/>
                    <a:p>
                      <a:pPr marL="0" indent="0">
                        <a:buFont typeface="+mj-lt"/>
                        <a:buNone/>
                      </a:pPr>
                      <a:r>
                        <a:rPr lang="en-US" sz="2200" dirty="0">
                          <a:solidFill>
                            <a:schemeClr val="bg1"/>
                          </a:solidFill>
                        </a:rPr>
                        <a:t>4.    Mental, Neurological,</a:t>
                      </a:r>
                      <a:r>
                        <a:rPr lang="en-US" sz="2200" baseline="0" dirty="0">
                          <a:solidFill>
                            <a:schemeClr val="bg1"/>
                          </a:solidFill>
                        </a:rPr>
                        <a:t> and Substance Use Disorders - 2016</a:t>
                      </a:r>
                      <a:endParaRPr lang="en-US" sz="2200" dirty="0">
                        <a:solidFill>
                          <a:schemeClr val="bg1"/>
                        </a:solidFill>
                      </a:endParaRPr>
                    </a:p>
                  </a:txBody>
                  <a:tcPr>
                    <a:solidFill>
                      <a:srgbClr val="92D050"/>
                    </a:solidFill>
                  </a:tcPr>
                </a:tc>
                <a:extLst>
                  <a:ext uri="{0D108BD9-81ED-4DB2-BD59-A6C34878D82A}">
                    <a16:rowId xmlns="" xmlns:a16="http://schemas.microsoft.com/office/drawing/2014/main" val="10004"/>
                  </a:ext>
                </a:extLst>
              </a:tr>
              <a:tr h="370840">
                <a:tc>
                  <a:txBody>
                    <a:bodyPr/>
                    <a:lstStyle/>
                    <a:p>
                      <a:pPr marL="0" indent="0">
                        <a:buFont typeface="+mj-lt"/>
                        <a:buNone/>
                      </a:pPr>
                      <a:r>
                        <a:rPr lang="en-US" sz="2200" dirty="0">
                          <a:solidFill>
                            <a:schemeClr val="tx1"/>
                          </a:solidFill>
                        </a:rPr>
                        <a:t>5.    Cardiovascular,</a:t>
                      </a:r>
                      <a:r>
                        <a:rPr lang="en-US" sz="2200" baseline="0" dirty="0">
                          <a:solidFill>
                            <a:schemeClr val="tx1"/>
                          </a:solidFill>
                        </a:rPr>
                        <a:t> Respiratory, </a:t>
                      </a:r>
                      <a:r>
                        <a:rPr lang="en-US" sz="2200" baseline="0" dirty="0" smtClean="0">
                          <a:solidFill>
                            <a:schemeClr val="tx1"/>
                          </a:solidFill>
                        </a:rPr>
                        <a:t>and Related Conditions - 2017</a:t>
                      </a:r>
                      <a:endParaRPr lang="en-US" sz="2200" dirty="0">
                        <a:solidFill>
                          <a:schemeClr val="tx1"/>
                        </a:solidFill>
                      </a:endParaRPr>
                    </a:p>
                  </a:txBody>
                  <a:tcPr>
                    <a:solidFill>
                      <a:srgbClr val="FFC000"/>
                    </a:solidFill>
                  </a:tcPr>
                </a:tc>
                <a:extLst>
                  <a:ext uri="{0D108BD9-81ED-4DB2-BD59-A6C34878D82A}">
                    <a16:rowId xmlns="" xmlns:a16="http://schemas.microsoft.com/office/drawing/2014/main" val="10005"/>
                  </a:ext>
                </a:extLst>
              </a:tr>
              <a:tr h="370840">
                <a:tc>
                  <a:txBody>
                    <a:bodyPr/>
                    <a:lstStyle/>
                    <a:p>
                      <a:pPr marL="0" indent="0">
                        <a:buFont typeface="+mj-lt"/>
                        <a:buNone/>
                      </a:pPr>
                      <a:r>
                        <a:rPr lang="en-US" sz="2200" dirty="0">
                          <a:solidFill>
                            <a:schemeClr val="bg1"/>
                          </a:solidFill>
                        </a:rPr>
                        <a:t>6.    </a:t>
                      </a:r>
                      <a:r>
                        <a:rPr lang="en-US" sz="2200" dirty="0" smtClean="0">
                          <a:solidFill>
                            <a:schemeClr val="bg1"/>
                          </a:solidFill>
                        </a:rPr>
                        <a:t>Major Infectious</a:t>
                      </a:r>
                      <a:r>
                        <a:rPr lang="en-US" sz="2200" baseline="0" dirty="0" smtClean="0">
                          <a:solidFill>
                            <a:schemeClr val="bg1"/>
                          </a:solidFill>
                        </a:rPr>
                        <a:t> Diseases </a:t>
                      </a:r>
                      <a:r>
                        <a:rPr lang="en-US" sz="2200" kern="1200" dirty="0" smtClean="0">
                          <a:solidFill>
                            <a:schemeClr val="bg1"/>
                          </a:solidFill>
                          <a:latin typeface="+mn-lt"/>
                          <a:ea typeface="+mn-ea"/>
                          <a:cs typeface="+mn-cs"/>
                        </a:rPr>
                        <a:t>- 2017</a:t>
                      </a:r>
                      <a:endParaRPr lang="en-US" sz="2200" kern="1200" dirty="0">
                        <a:solidFill>
                          <a:schemeClr val="bg1"/>
                        </a:solidFill>
                        <a:latin typeface="+mn-lt"/>
                        <a:ea typeface="+mn-ea"/>
                        <a:cs typeface="+mn-cs"/>
                      </a:endParaRPr>
                    </a:p>
                  </a:txBody>
                  <a:tcPr>
                    <a:solidFill>
                      <a:srgbClr val="FF6600"/>
                    </a:solidFill>
                  </a:tcPr>
                </a:tc>
                <a:extLst>
                  <a:ext uri="{0D108BD9-81ED-4DB2-BD59-A6C34878D82A}">
                    <a16:rowId xmlns=""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dirty="0">
                          <a:solidFill>
                            <a:schemeClr val="bg1"/>
                          </a:solidFill>
                        </a:rPr>
                        <a:t>7.    </a:t>
                      </a:r>
                      <a:r>
                        <a:rPr lang="en-US" sz="2200" baseline="0" dirty="0">
                          <a:solidFill>
                            <a:schemeClr val="bg1"/>
                          </a:solidFill>
                        </a:rPr>
                        <a:t>Injury Prevention and </a:t>
                      </a:r>
                      <a:r>
                        <a:rPr lang="en-US" sz="2200" dirty="0">
                          <a:solidFill>
                            <a:schemeClr val="bg1"/>
                          </a:solidFill>
                        </a:rPr>
                        <a:t>Environmental</a:t>
                      </a:r>
                      <a:r>
                        <a:rPr lang="en-US" sz="2200" baseline="0" dirty="0">
                          <a:solidFill>
                            <a:schemeClr val="bg1"/>
                          </a:solidFill>
                        </a:rPr>
                        <a:t> Health - </a:t>
                      </a:r>
                      <a:r>
                        <a:rPr lang="en-US" sz="2200" baseline="0" dirty="0" smtClean="0">
                          <a:solidFill>
                            <a:schemeClr val="bg1"/>
                          </a:solidFill>
                        </a:rPr>
                        <a:t>2017</a:t>
                      </a:r>
                      <a:endParaRPr lang="en-US" sz="2200" dirty="0">
                        <a:solidFill>
                          <a:schemeClr val="bg1"/>
                        </a:solidFill>
                      </a:endParaRPr>
                    </a:p>
                  </a:txBody>
                  <a:tcPr>
                    <a:solidFill>
                      <a:srgbClr val="F60000"/>
                    </a:solidFill>
                  </a:tcPr>
                </a:tc>
                <a:extLst>
                  <a:ext uri="{0D108BD9-81ED-4DB2-BD59-A6C34878D82A}">
                    <a16:rowId xmlns=""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dirty="0">
                          <a:solidFill>
                            <a:schemeClr val="bg1"/>
                          </a:solidFill>
                        </a:rPr>
                        <a:t>8.   </a:t>
                      </a:r>
                      <a:r>
                        <a:rPr lang="en-US" sz="2200" baseline="0" dirty="0">
                          <a:solidFill>
                            <a:schemeClr val="bg1"/>
                          </a:solidFill>
                        </a:rPr>
                        <a:t> </a:t>
                      </a:r>
                      <a:r>
                        <a:rPr lang="en-US" sz="2200" dirty="0">
                          <a:solidFill>
                            <a:schemeClr val="bg1"/>
                          </a:solidFill>
                        </a:rPr>
                        <a:t>Child and Adolescent </a:t>
                      </a:r>
                      <a:r>
                        <a:rPr lang="en-US" sz="2200" dirty="0" smtClean="0">
                          <a:solidFill>
                            <a:schemeClr val="bg1"/>
                          </a:solidFill>
                        </a:rPr>
                        <a:t>Health and Development </a:t>
                      </a:r>
                      <a:r>
                        <a:rPr lang="en-US" sz="2200" dirty="0">
                          <a:solidFill>
                            <a:schemeClr val="bg1"/>
                          </a:solidFill>
                        </a:rPr>
                        <a:t>- </a:t>
                      </a:r>
                      <a:r>
                        <a:rPr lang="en-US" sz="2200" dirty="0" smtClean="0">
                          <a:solidFill>
                            <a:schemeClr val="bg1"/>
                          </a:solidFill>
                        </a:rPr>
                        <a:t>2017</a:t>
                      </a:r>
                      <a:endParaRPr lang="en-US" sz="2200" dirty="0">
                        <a:solidFill>
                          <a:schemeClr val="bg1"/>
                        </a:solidFill>
                      </a:endParaRPr>
                    </a:p>
                  </a:txBody>
                  <a:tcPr>
                    <a:solidFill>
                      <a:srgbClr val="C00000"/>
                    </a:solidFill>
                  </a:tcPr>
                </a:tc>
                <a:extLst>
                  <a:ext uri="{0D108BD9-81ED-4DB2-BD59-A6C34878D82A}">
                    <a16:rowId xmlns=""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baseline="0" dirty="0">
                          <a:solidFill>
                            <a:schemeClr val="bg1"/>
                          </a:solidFill>
                        </a:rPr>
                        <a:t>9.    </a:t>
                      </a:r>
                      <a:r>
                        <a:rPr lang="en-US" sz="2100" dirty="0">
                          <a:solidFill>
                            <a:schemeClr val="bg1"/>
                          </a:solidFill>
                        </a:rPr>
                        <a:t>Disease Control Priorities: Improving Health &amp; Reducing</a:t>
                      </a:r>
                      <a:r>
                        <a:rPr lang="en-US" sz="2100" baseline="0" dirty="0">
                          <a:solidFill>
                            <a:schemeClr val="bg1"/>
                          </a:solidFill>
                        </a:rPr>
                        <a:t> Poverty</a:t>
                      </a:r>
                      <a:r>
                        <a:rPr lang="en-US" sz="2100" dirty="0">
                          <a:solidFill>
                            <a:schemeClr val="bg1"/>
                          </a:solidFill>
                        </a:rPr>
                        <a:t> - </a:t>
                      </a:r>
                      <a:r>
                        <a:rPr lang="en-US" sz="2100" dirty="0" smtClean="0">
                          <a:solidFill>
                            <a:schemeClr val="bg1"/>
                          </a:solidFill>
                        </a:rPr>
                        <a:t>2018</a:t>
                      </a:r>
                      <a:endParaRPr lang="en-US" sz="2100" baseline="0" dirty="0">
                        <a:solidFill>
                          <a:schemeClr val="bg1"/>
                        </a:solidFill>
                      </a:endParaRPr>
                    </a:p>
                  </a:txBody>
                  <a:tcPr>
                    <a:solidFill>
                      <a:srgbClr val="993366"/>
                    </a:solidFill>
                  </a:tcPr>
                </a:tc>
                <a:extLst>
                  <a:ext uri="{0D108BD9-81ED-4DB2-BD59-A6C34878D82A}">
                    <a16:rowId xmlns=""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A05CFD4A-D6EE-4E99-9A4F-609AB0C64C8E}" type="slidenum">
              <a:rPr lang="en-US" smtClean="0"/>
              <a:pPr/>
              <a:t>3</a:t>
            </a:fld>
            <a:endParaRPr lang="en-US" dirty="0"/>
          </a:p>
        </p:txBody>
      </p:sp>
      <p:sp>
        <p:nvSpPr>
          <p:cNvPr id="9" name="Title 1"/>
          <p:cNvSpPr>
            <a:spLocks noGrp="1"/>
          </p:cNvSpPr>
          <p:nvPr>
            <p:ph type="title"/>
          </p:nvPr>
        </p:nvSpPr>
        <p:spPr>
          <a:xfrm>
            <a:off x="3048000" y="274638"/>
            <a:ext cx="5638800" cy="1143000"/>
          </a:xfrm>
        </p:spPr>
        <p:txBody>
          <a:bodyPr>
            <a:normAutofit fontScale="90000"/>
          </a:bodyPr>
          <a:lstStyle/>
          <a:p>
            <a:r>
              <a:rPr lang="en-US" dirty="0"/>
              <a:t>Disease Control Priorities, 3</a:t>
            </a:r>
            <a:r>
              <a:rPr lang="en-US" baseline="30000" dirty="0"/>
              <a:t>rd</a:t>
            </a:r>
            <a:r>
              <a:rPr lang="en-US" dirty="0"/>
              <a:t> Edition </a:t>
            </a:r>
          </a:p>
        </p:txBody>
      </p:sp>
      <p:sp>
        <p:nvSpPr>
          <p:cNvPr id="2" name="TextBox 1"/>
          <p:cNvSpPr txBox="1"/>
          <p:nvPr/>
        </p:nvSpPr>
        <p:spPr>
          <a:xfrm>
            <a:off x="304800" y="6397823"/>
            <a:ext cx="2209800" cy="307777"/>
          </a:xfrm>
          <a:prstGeom prst="rect">
            <a:avLst/>
          </a:prstGeom>
          <a:noFill/>
        </p:spPr>
        <p:txBody>
          <a:bodyPr wrap="square" rtlCol="0">
            <a:spAutoFit/>
          </a:bodyPr>
          <a:lstStyle/>
          <a:p>
            <a:r>
              <a:rPr lang="en-US" sz="1400" dirty="0">
                <a:solidFill>
                  <a:schemeClr val="bg1">
                    <a:lumMod val="50000"/>
                  </a:schemeClr>
                </a:solidFill>
              </a:rPr>
              <a:t>@</a:t>
            </a:r>
            <a:r>
              <a:rPr lang="en-US" sz="1400" dirty="0" err="1">
                <a:solidFill>
                  <a:schemeClr val="bg1">
                    <a:lumMod val="50000"/>
                  </a:schemeClr>
                </a:solidFill>
              </a:rPr>
              <a:t>dcpthree</a:t>
            </a:r>
            <a:r>
              <a:rPr lang="en-US" sz="1400" dirty="0">
                <a:solidFill>
                  <a:schemeClr val="bg1">
                    <a:lumMod val="50000"/>
                  </a:schemeClr>
                </a:solidFill>
              </a:rPr>
              <a:t>   |   #dcp3</a:t>
            </a:r>
          </a:p>
        </p:txBody>
      </p:sp>
    </p:spTree>
    <p:extLst>
      <p:ext uri="{BB962C8B-B14F-4D97-AF65-F5344CB8AC3E}">
        <p14:creationId xmlns:p14="http://schemas.microsoft.com/office/powerpoint/2010/main" val="336737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1143000"/>
          </a:xfrm>
        </p:spPr>
        <p:txBody>
          <a:bodyPr>
            <a:normAutofit/>
          </a:bodyPr>
          <a:lstStyle/>
          <a:p>
            <a:r>
              <a:rPr lang="en-US" i="1" dirty="0" smtClean="0"/>
              <a:t>DCP3 </a:t>
            </a:r>
            <a:r>
              <a:rPr lang="en-US" dirty="0" smtClean="0"/>
              <a:t>by the Numbers</a:t>
            </a:r>
            <a:endParaRPr lang="en-US" i="1"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4</a:t>
            </a:fld>
            <a:endParaRPr lang="en-US" dirty="0"/>
          </a:p>
        </p:txBody>
      </p:sp>
      <p:sp>
        <p:nvSpPr>
          <p:cNvPr id="7" name="Content Placeholder 9"/>
          <p:cNvSpPr txBox="1">
            <a:spLocks/>
          </p:cNvSpPr>
          <p:nvPr/>
        </p:nvSpPr>
        <p:spPr>
          <a:xfrm>
            <a:off x="2057400" y="1905000"/>
            <a:ext cx="4876800" cy="4191000"/>
          </a:xfrm>
          <a:prstGeom prst="rect">
            <a:avLst/>
          </a:prstGeom>
          <a:solidFill>
            <a:schemeClr val="bg1">
              <a:lumMod val="95000"/>
            </a:schemeClr>
          </a:solidFill>
          <a:ln w="28575">
            <a:solidFill>
              <a:schemeClr val="tx2"/>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smtClean="0"/>
          </a:p>
          <a:p>
            <a:pPr>
              <a:buFont typeface="Arial" pitchFamily="34" charset="0"/>
              <a:buNone/>
            </a:pPr>
            <a:r>
              <a:rPr lang="en-US" dirty="0" smtClean="0"/>
              <a:t>		9		Volumes</a:t>
            </a:r>
          </a:p>
          <a:p>
            <a:pPr marL="0" indent="0">
              <a:buFont typeface="Arial" pitchFamily="34" charset="0"/>
              <a:buNone/>
            </a:pPr>
            <a:r>
              <a:rPr lang="en-US" b="1" dirty="0" smtClean="0"/>
              <a:t>	</a:t>
            </a:r>
            <a:r>
              <a:rPr lang="en-US" dirty="0">
                <a:solidFill>
                  <a:srgbClr val="C00000"/>
                </a:solidFill>
              </a:rPr>
              <a:t>8</a:t>
            </a:r>
            <a:r>
              <a:rPr lang="en-US" dirty="0" smtClean="0">
                <a:solidFill>
                  <a:srgbClr val="C00000"/>
                </a:solidFill>
              </a:rPr>
              <a:t>		Years</a:t>
            </a:r>
            <a:endParaRPr lang="en-US" dirty="0">
              <a:solidFill>
                <a:srgbClr val="C00000"/>
              </a:solidFill>
            </a:endParaRPr>
          </a:p>
          <a:p>
            <a:pPr marL="0" indent="0">
              <a:buFont typeface="Arial" pitchFamily="34" charset="0"/>
              <a:buNone/>
            </a:pPr>
            <a:r>
              <a:rPr lang="en-US" dirty="0"/>
              <a:t>	</a:t>
            </a:r>
            <a:r>
              <a:rPr lang="en-US" dirty="0" smtClean="0"/>
              <a:t>32</a:t>
            </a:r>
            <a:r>
              <a:rPr lang="en-US" dirty="0" smtClean="0"/>
              <a:t>		Editors</a:t>
            </a:r>
          </a:p>
          <a:p>
            <a:pPr marL="0" indent="0">
              <a:buFont typeface="Arial" pitchFamily="34" charset="0"/>
              <a:buNone/>
            </a:pPr>
            <a:r>
              <a:rPr lang="en-US" dirty="0"/>
              <a:t> </a:t>
            </a:r>
            <a:r>
              <a:rPr lang="en-US" dirty="0" smtClean="0"/>
              <a:t>       </a:t>
            </a:r>
            <a:r>
              <a:rPr lang="en-US" dirty="0" smtClean="0">
                <a:solidFill>
                  <a:srgbClr val="C00000"/>
                </a:solidFill>
              </a:rPr>
              <a:t>500+		Authors</a:t>
            </a:r>
          </a:p>
          <a:p>
            <a:pPr marL="0" indent="0">
              <a:buFont typeface="Arial" pitchFamily="34" charset="0"/>
              <a:buNone/>
            </a:pPr>
            <a:r>
              <a:rPr lang="en-US" dirty="0"/>
              <a:t> </a:t>
            </a:r>
            <a:r>
              <a:rPr lang="en-US" dirty="0" smtClean="0"/>
              <a:t>       172	</a:t>
            </a:r>
            <a:r>
              <a:rPr lang="en-US" dirty="0"/>
              <a:t>	</a:t>
            </a:r>
            <a:r>
              <a:rPr lang="en-US" dirty="0" smtClean="0"/>
              <a:t>Chapters</a:t>
            </a:r>
          </a:p>
        </p:txBody>
      </p:sp>
      <p:cxnSp>
        <p:nvCxnSpPr>
          <p:cNvPr id="8" name="Straight Arrow Connector 7"/>
          <p:cNvCxnSpPr/>
          <p:nvPr/>
        </p:nvCxnSpPr>
        <p:spPr>
          <a:xfrm>
            <a:off x="3780262" y="2819400"/>
            <a:ext cx="9441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780261" y="3429000"/>
            <a:ext cx="944137"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3795131" y="4000500"/>
            <a:ext cx="9441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3809999" y="4495800"/>
            <a:ext cx="914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3809998" y="51816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7115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72000"/>
          </a:xfrm>
        </p:spPr>
        <p:txBody>
          <a:bodyPr>
            <a:normAutofit fontScale="92500" lnSpcReduction="10000"/>
          </a:bodyPr>
          <a:lstStyle/>
          <a:p>
            <a:r>
              <a:rPr lang="en-US" sz="3500" dirty="0" smtClean="0"/>
              <a:t>Summarize and synthesize evidence of the effectiveness and cost-effectiveness of global health interventions.</a:t>
            </a:r>
          </a:p>
          <a:p>
            <a:pPr marL="0" indent="0">
              <a:buNone/>
            </a:pPr>
            <a:endParaRPr lang="en-US" sz="1600" dirty="0" smtClean="0"/>
          </a:p>
          <a:p>
            <a:r>
              <a:rPr lang="en-US" sz="3500" dirty="0" smtClean="0">
                <a:solidFill>
                  <a:srgbClr val="C00000"/>
                </a:solidFill>
              </a:rPr>
              <a:t>Strengthen capacity for evidence based priority-setting in global health.</a:t>
            </a:r>
          </a:p>
          <a:p>
            <a:pPr marL="0" indent="0">
              <a:buNone/>
            </a:pPr>
            <a:endParaRPr lang="en-US" sz="1700" dirty="0" smtClean="0"/>
          </a:p>
          <a:p>
            <a:r>
              <a:rPr lang="en-US" sz="3500" dirty="0" smtClean="0"/>
              <a:t>Introduce new methods for assessing the equity and financial protection considerations of health interventions and policies.</a:t>
            </a:r>
            <a:endParaRPr lang="en-US" dirty="0" smtClean="0"/>
          </a:p>
          <a:p>
            <a:pPr marL="0" indent="0">
              <a:buNone/>
            </a:pPr>
            <a:endParaRPr lang="en-US" sz="1600" dirty="0"/>
          </a:p>
          <a:p>
            <a:endParaRPr lang="en-US" dirty="0" smtClean="0"/>
          </a:p>
          <a:p>
            <a:endParaRPr lang="en-US" dirty="0"/>
          </a:p>
          <a:p>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lvl1pPr>
              <a:defRPr/>
            </a:lvl1pPr>
          </a:lstStyle>
          <a:p>
            <a:r>
              <a:rPr lang="en-US" dirty="0"/>
              <a:t>5</a:t>
            </a:r>
          </a:p>
        </p:txBody>
      </p:sp>
      <p:sp>
        <p:nvSpPr>
          <p:cNvPr id="8" name="Title 1"/>
          <p:cNvSpPr txBox="1">
            <a:spLocks/>
          </p:cNvSpPr>
          <p:nvPr/>
        </p:nvSpPr>
        <p:spPr>
          <a:xfrm>
            <a:off x="2905836" y="304800"/>
            <a:ext cx="5791200" cy="11430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rgbClr val="002060"/>
                </a:solidFill>
                <a:latin typeface="+mj-lt"/>
                <a:ea typeface="+mj-ea"/>
                <a:cs typeface="+mj-cs"/>
              </a:defRPr>
            </a:lvl1pPr>
          </a:lstStyle>
          <a:p>
            <a:r>
              <a:rPr lang="en-US" i="1" dirty="0" smtClean="0"/>
              <a:t>DCP3 </a:t>
            </a:r>
            <a:r>
              <a:rPr lang="en-US" dirty="0" smtClean="0"/>
              <a:t>Overall</a:t>
            </a:r>
            <a:endParaRPr lang="en-US" dirty="0"/>
          </a:p>
        </p:txBody>
      </p:sp>
      <p:sp>
        <p:nvSpPr>
          <p:cNvPr id="5" name="TextBox 4"/>
          <p:cNvSpPr txBox="1"/>
          <p:nvPr/>
        </p:nvSpPr>
        <p:spPr>
          <a:xfrm>
            <a:off x="304800" y="6397823"/>
            <a:ext cx="2209800" cy="307777"/>
          </a:xfrm>
          <a:prstGeom prst="rect">
            <a:avLst/>
          </a:prstGeom>
          <a:noFill/>
        </p:spPr>
        <p:txBody>
          <a:bodyPr wrap="square" rtlCol="0">
            <a:spAutoFit/>
          </a:bodyPr>
          <a:lstStyle/>
          <a:p>
            <a:r>
              <a:rPr lang="en-US" sz="1400" dirty="0" smtClean="0">
                <a:solidFill>
                  <a:schemeClr val="bg1">
                    <a:lumMod val="50000"/>
                  </a:schemeClr>
                </a:solidFill>
              </a:rPr>
              <a:t>@</a:t>
            </a:r>
            <a:r>
              <a:rPr lang="en-US" sz="1400" dirty="0" err="1" smtClean="0">
                <a:solidFill>
                  <a:schemeClr val="bg1">
                    <a:lumMod val="50000"/>
                  </a:schemeClr>
                </a:solidFill>
              </a:rPr>
              <a:t>dcpthree</a:t>
            </a:r>
            <a:r>
              <a:rPr lang="en-US" sz="1400" dirty="0" smtClean="0">
                <a:solidFill>
                  <a:schemeClr val="bg1">
                    <a:lumMod val="50000"/>
                  </a:schemeClr>
                </a:solidFill>
              </a:rPr>
              <a:t>   |   #dcp3</a:t>
            </a:r>
            <a:endParaRPr lang="en-US" sz="1400" dirty="0">
              <a:solidFill>
                <a:schemeClr val="bg1">
                  <a:lumMod val="50000"/>
                </a:schemeClr>
              </a:solidFill>
            </a:endParaRPr>
          </a:p>
        </p:txBody>
      </p:sp>
    </p:spTree>
    <p:extLst>
      <p:ext uri="{BB962C8B-B14F-4D97-AF65-F5344CB8AC3E}">
        <p14:creationId xmlns:p14="http://schemas.microsoft.com/office/powerpoint/2010/main" val="98084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3352800" y="2590800"/>
            <a:ext cx="759138" cy="654098"/>
          </a:xfrm>
          <a:prstGeom prst="hexagon">
            <a:avLst>
              <a:gd name="adj" fmla="val 28900"/>
              <a:gd name="vf" fmla="val 11547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normAutofit fontScale="90000"/>
          </a:bodyPr>
          <a:lstStyle/>
          <a:p>
            <a:r>
              <a:rPr lang="en-US" dirty="0" smtClean="0"/>
              <a:t>Multiple Volumes</a:t>
            </a:r>
            <a:r>
              <a:rPr lang="en-US" smtClean="0"/>
              <a:t>, Common </a:t>
            </a:r>
            <a:r>
              <a:rPr lang="en-US" dirty="0" smtClean="0"/>
              <a:t>Elements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3021942"/>
              </p:ext>
            </p:extLst>
          </p:nvPr>
        </p:nvGraphicFramePr>
        <p:xfrm>
          <a:off x="-183614" y="1779626"/>
          <a:ext cx="9327614" cy="490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A555641-5DD8-4A4E-9FE5-C4A558FCC6B4}" type="datetime1">
              <a:rPr lang="en-US" smtClean="0"/>
              <a:t>10/25/2017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6</a:t>
            </a:fld>
            <a:endParaRPr lang="en-US"/>
          </a:p>
        </p:txBody>
      </p:sp>
    </p:spTree>
    <p:extLst>
      <p:ext uri="{BB962C8B-B14F-4D97-AF65-F5344CB8AC3E}">
        <p14:creationId xmlns:p14="http://schemas.microsoft.com/office/powerpoint/2010/main" val="3548663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DCP3 for?</a:t>
            </a:r>
            <a:endParaRPr lang="en-US" dirty="0"/>
          </a:p>
        </p:txBody>
      </p:sp>
      <p:sp>
        <p:nvSpPr>
          <p:cNvPr id="3" name="Content Placeholder 2"/>
          <p:cNvSpPr>
            <a:spLocks noGrp="1"/>
          </p:cNvSpPr>
          <p:nvPr>
            <p:ph idx="1"/>
          </p:nvPr>
        </p:nvSpPr>
        <p:spPr/>
        <p:txBody>
          <a:bodyPr/>
          <a:lstStyle/>
          <a:p>
            <a:r>
              <a:rPr lang="en-US" dirty="0" smtClean="0"/>
              <a:t>Policymakers</a:t>
            </a:r>
          </a:p>
          <a:p>
            <a:r>
              <a:rPr lang="en-US" dirty="0" smtClean="0"/>
              <a:t>Researchers and Academics</a:t>
            </a:r>
          </a:p>
          <a:p>
            <a:r>
              <a:rPr lang="en-US" dirty="0" smtClean="0"/>
              <a:t>Professional bodies and practitioners</a:t>
            </a:r>
          </a:p>
          <a:p>
            <a:r>
              <a:rPr lang="en-US" dirty="0" smtClean="0"/>
              <a:t>Students</a:t>
            </a:r>
          </a:p>
          <a:p>
            <a:r>
              <a:rPr lang="en-US" dirty="0" smtClean="0"/>
              <a:t>Global health funders and program implementers</a:t>
            </a:r>
            <a:endParaRPr lang="en-US" dirty="0"/>
          </a:p>
        </p:txBody>
      </p:sp>
      <p:sp>
        <p:nvSpPr>
          <p:cNvPr id="4" name="Date Placeholder 3"/>
          <p:cNvSpPr>
            <a:spLocks noGrp="1"/>
          </p:cNvSpPr>
          <p:nvPr>
            <p:ph type="dt" sz="half" idx="10"/>
          </p:nvPr>
        </p:nvSpPr>
        <p:spPr/>
        <p:txBody>
          <a:bodyPr/>
          <a:lstStyle/>
          <a:p>
            <a:fld id="{AA555641-5DD8-4A4E-9FE5-C4A558FCC6B4}" type="datetime1">
              <a:rPr lang="en-US" smtClean="0"/>
              <a:t>10/25/2017</a:t>
            </a:fld>
            <a:endParaRPr lang="en-US"/>
          </a:p>
        </p:txBody>
      </p:sp>
      <p:sp>
        <p:nvSpPr>
          <p:cNvPr id="5" name="Slide Number Placeholder 4"/>
          <p:cNvSpPr>
            <a:spLocks noGrp="1"/>
          </p:cNvSpPr>
          <p:nvPr>
            <p:ph type="sldNum" sz="quarter" idx="12"/>
          </p:nvPr>
        </p:nvSpPr>
        <p:spPr/>
        <p:txBody>
          <a:bodyPr/>
          <a:lstStyle/>
          <a:p>
            <a:fld id="{A05CFD4A-D6EE-4E99-9A4F-609AB0C64C8E}" type="slidenum">
              <a:rPr lang="en-US" smtClean="0"/>
              <a:t>7</a:t>
            </a:fld>
            <a:endParaRPr lang="en-US"/>
          </a:p>
        </p:txBody>
      </p:sp>
    </p:spTree>
    <p:extLst>
      <p:ext uri="{BB962C8B-B14F-4D97-AF65-F5344CB8AC3E}">
        <p14:creationId xmlns:p14="http://schemas.microsoft.com/office/powerpoint/2010/main" val="36621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1: </a:t>
            </a:r>
            <a:br>
              <a:rPr lang="en-US" dirty="0" smtClean="0"/>
            </a:br>
            <a:r>
              <a:rPr lang="en-US" dirty="0" smtClean="0"/>
              <a:t>Essential Surgery</a:t>
            </a:r>
            <a:endParaRPr lang="en-US"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685800" y="1843372"/>
            <a:ext cx="3485300" cy="4506367"/>
          </a:xfrm>
          <a:prstGeom prst="rect">
            <a:avLst/>
          </a:prstGeom>
        </p:spPr>
      </p:pic>
      <p:sp>
        <p:nvSpPr>
          <p:cNvPr id="3" name="TextBox 2"/>
          <p:cNvSpPr txBox="1"/>
          <p:nvPr/>
        </p:nvSpPr>
        <p:spPr>
          <a:xfrm>
            <a:off x="5181600" y="2133600"/>
            <a:ext cx="2895600" cy="3477875"/>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3000" dirty="0" smtClean="0">
                <a:solidFill>
                  <a:schemeClr val="tx2"/>
                </a:solidFill>
              </a:rPr>
              <a:t>Editors:</a:t>
            </a:r>
          </a:p>
          <a:p>
            <a:pPr algn="ctr"/>
            <a:endParaRPr lang="en-US" sz="1000" dirty="0">
              <a:solidFill>
                <a:schemeClr val="tx2"/>
              </a:solidFill>
            </a:endParaRPr>
          </a:p>
          <a:p>
            <a:pPr algn="ctr"/>
            <a:r>
              <a:rPr lang="en-US" sz="3000" dirty="0" smtClean="0">
                <a:solidFill>
                  <a:schemeClr val="tx2"/>
                </a:solidFill>
              </a:rPr>
              <a:t>Haile T. </a:t>
            </a:r>
            <a:r>
              <a:rPr lang="en-US" sz="3000" dirty="0" err="1" smtClean="0">
                <a:solidFill>
                  <a:schemeClr val="tx2"/>
                </a:solidFill>
              </a:rPr>
              <a:t>Debas</a:t>
            </a:r>
            <a:endParaRPr lang="en-US" sz="3000" dirty="0" smtClean="0">
              <a:solidFill>
                <a:schemeClr val="tx2"/>
              </a:solidFill>
            </a:endParaRPr>
          </a:p>
          <a:p>
            <a:pPr algn="ctr"/>
            <a:r>
              <a:rPr lang="en-US" sz="3000" dirty="0" smtClean="0">
                <a:solidFill>
                  <a:schemeClr val="tx2"/>
                </a:solidFill>
              </a:rPr>
              <a:t>Peter </a:t>
            </a:r>
            <a:r>
              <a:rPr lang="en-US" sz="3000" dirty="0" err="1" smtClean="0">
                <a:solidFill>
                  <a:schemeClr val="tx2"/>
                </a:solidFill>
              </a:rPr>
              <a:t>Donkor</a:t>
            </a:r>
            <a:endParaRPr lang="en-US" sz="3000" dirty="0" smtClean="0">
              <a:solidFill>
                <a:schemeClr val="tx2"/>
              </a:solidFill>
            </a:endParaRPr>
          </a:p>
          <a:p>
            <a:pPr algn="ctr"/>
            <a:r>
              <a:rPr lang="en-US" sz="3000" dirty="0" err="1" smtClean="0">
                <a:solidFill>
                  <a:schemeClr val="tx2"/>
                </a:solidFill>
              </a:rPr>
              <a:t>Atul</a:t>
            </a:r>
            <a:r>
              <a:rPr lang="en-US" sz="3000" dirty="0" smtClean="0">
                <a:solidFill>
                  <a:schemeClr val="tx2"/>
                </a:solidFill>
              </a:rPr>
              <a:t> </a:t>
            </a:r>
            <a:r>
              <a:rPr lang="en-US" sz="3000" dirty="0" err="1" smtClean="0">
                <a:solidFill>
                  <a:schemeClr val="tx2"/>
                </a:solidFill>
              </a:rPr>
              <a:t>Gawande</a:t>
            </a:r>
            <a:endParaRPr lang="en-US" sz="3000" dirty="0" smtClean="0">
              <a:solidFill>
                <a:schemeClr val="tx2"/>
              </a:solidFill>
            </a:endParaRPr>
          </a:p>
          <a:p>
            <a:pPr algn="ctr"/>
            <a:r>
              <a:rPr lang="en-US" sz="3000" dirty="0" smtClean="0">
                <a:solidFill>
                  <a:schemeClr val="tx2"/>
                </a:solidFill>
              </a:rPr>
              <a:t>Dean T. Jamison</a:t>
            </a:r>
          </a:p>
          <a:p>
            <a:pPr algn="ctr"/>
            <a:r>
              <a:rPr lang="en-US" sz="3000" dirty="0" smtClean="0">
                <a:solidFill>
                  <a:schemeClr val="tx2"/>
                </a:solidFill>
              </a:rPr>
              <a:t>Margaret E. Kruk</a:t>
            </a:r>
          </a:p>
          <a:p>
            <a:pPr algn="ctr"/>
            <a:r>
              <a:rPr lang="en-US" sz="3000" dirty="0" smtClean="0">
                <a:solidFill>
                  <a:schemeClr val="tx2"/>
                </a:solidFill>
              </a:rPr>
              <a:t>Charles N. Mock</a:t>
            </a:r>
            <a:endParaRPr lang="en-US" sz="3000" dirty="0">
              <a:solidFill>
                <a:schemeClr val="tx2"/>
              </a:solidFill>
            </a:endParaRPr>
          </a:p>
        </p:txBody>
      </p:sp>
      <p:sp>
        <p:nvSpPr>
          <p:cNvPr id="6" name="TextBox 5"/>
          <p:cNvSpPr txBox="1"/>
          <p:nvPr/>
        </p:nvSpPr>
        <p:spPr>
          <a:xfrm>
            <a:off x="5473390" y="5958105"/>
            <a:ext cx="3657600" cy="369332"/>
          </a:xfrm>
          <a:prstGeom prst="rect">
            <a:avLst/>
          </a:prstGeom>
          <a:noFill/>
        </p:spPr>
        <p:txBody>
          <a:bodyPr wrap="square" rtlCol="0">
            <a:spAutoFit/>
          </a:bodyPr>
          <a:lstStyle/>
          <a:p>
            <a:r>
              <a:rPr lang="en-US" i="1" dirty="0" smtClean="0"/>
              <a:t>Published: March 2015</a:t>
            </a:r>
            <a:endParaRPr lang="en-US" i="1" dirty="0"/>
          </a:p>
        </p:txBody>
      </p:sp>
    </p:spTree>
    <p:extLst>
      <p:ext uri="{BB962C8B-B14F-4D97-AF65-F5344CB8AC3E}">
        <p14:creationId xmlns:p14="http://schemas.microsoft.com/office/powerpoint/2010/main" val="18735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1143000"/>
          </a:xfrm>
        </p:spPr>
        <p:txBody>
          <a:bodyPr>
            <a:normAutofit fontScale="90000"/>
          </a:bodyPr>
          <a:lstStyle/>
          <a:p>
            <a:r>
              <a:rPr lang="en-US" dirty="0" smtClean="0"/>
              <a:t>Volume 2: </a:t>
            </a:r>
            <a:br>
              <a:rPr lang="en-US" dirty="0" smtClean="0"/>
            </a:br>
            <a:r>
              <a:rPr lang="en-US" sz="3600" dirty="0" smtClean="0"/>
              <a:t>Reproductive, Maternal, Newborn, and Child Health</a:t>
            </a:r>
            <a:endParaRPr lang="en-US" sz="3600" dirty="0"/>
          </a:p>
        </p:txBody>
      </p:sp>
      <p:sp>
        <p:nvSpPr>
          <p:cNvPr id="5" name="Slide Number Placeholder 4"/>
          <p:cNvSpPr>
            <a:spLocks noGrp="1"/>
          </p:cNvSpPr>
          <p:nvPr>
            <p:ph type="sldNum" sz="quarter" idx="12"/>
          </p:nvPr>
        </p:nvSpPr>
        <p:spPr/>
        <p:txBody>
          <a:bodyPr/>
          <a:lstStyle/>
          <a:p>
            <a:fld id="{A05CFD4A-D6EE-4E99-9A4F-609AB0C64C8E}" type="slidenum">
              <a:rPr lang="en-US" smtClean="0"/>
              <a:pPr/>
              <a:t>9</a:t>
            </a:fld>
            <a:endParaRPr lang="en-US" dirty="0"/>
          </a:p>
        </p:txBody>
      </p:sp>
      <p:sp>
        <p:nvSpPr>
          <p:cNvPr id="3" name="TextBox 2"/>
          <p:cNvSpPr txBox="1"/>
          <p:nvPr/>
        </p:nvSpPr>
        <p:spPr>
          <a:xfrm>
            <a:off x="4762500" y="2360096"/>
            <a:ext cx="3581400" cy="3323987"/>
          </a:xfrm>
          <a:prstGeom prst="rect">
            <a:avLst/>
          </a:prstGeom>
          <a:solidFill>
            <a:schemeClr val="bg1">
              <a:lumMod val="95000"/>
            </a:schemeClr>
          </a:solidFill>
          <a:ln w="28575">
            <a:solidFill>
              <a:srgbClr val="002060"/>
            </a:solidFill>
            <a:prstDash val="solid"/>
          </a:ln>
        </p:spPr>
        <p:txBody>
          <a:bodyPr wrap="square" rtlCol="0">
            <a:spAutoFit/>
          </a:bodyPr>
          <a:lstStyle/>
          <a:p>
            <a:pPr algn="ctr"/>
            <a:r>
              <a:rPr lang="en-US" sz="3000" u="sng" dirty="0" smtClean="0">
                <a:solidFill>
                  <a:srgbClr val="0070C0"/>
                </a:solidFill>
              </a:rPr>
              <a:t>Editors</a:t>
            </a:r>
            <a:r>
              <a:rPr lang="en-US" sz="3000" dirty="0" smtClean="0">
                <a:solidFill>
                  <a:srgbClr val="0070C0"/>
                </a:solidFill>
              </a:rPr>
              <a:t>:</a:t>
            </a:r>
            <a:endParaRPr lang="en-US" sz="1000" dirty="0">
              <a:solidFill>
                <a:srgbClr val="0070C0"/>
              </a:solidFill>
            </a:endParaRPr>
          </a:p>
          <a:p>
            <a:pPr algn="ctr">
              <a:spcAft>
                <a:spcPts val="1200"/>
              </a:spcAft>
            </a:pPr>
            <a:r>
              <a:rPr lang="en-US" sz="3000" dirty="0" smtClean="0">
                <a:solidFill>
                  <a:srgbClr val="0070C0"/>
                </a:solidFill>
              </a:rPr>
              <a:t>Robert Black</a:t>
            </a:r>
          </a:p>
          <a:p>
            <a:pPr algn="ctr">
              <a:spcAft>
                <a:spcPts val="1200"/>
              </a:spcAft>
            </a:pPr>
            <a:r>
              <a:rPr lang="en-US" sz="3000" dirty="0" err="1" smtClean="0">
                <a:solidFill>
                  <a:srgbClr val="0070C0"/>
                </a:solidFill>
              </a:rPr>
              <a:t>Ramanan</a:t>
            </a:r>
            <a:r>
              <a:rPr lang="en-US" sz="3000" dirty="0" smtClean="0">
                <a:solidFill>
                  <a:srgbClr val="0070C0"/>
                </a:solidFill>
              </a:rPr>
              <a:t> </a:t>
            </a:r>
            <a:r>
              <a:rPr lang="en-US" sz="3000" dirty="0" err="1" smtClean="0">
                <a:solidFill>
                  <a:srgbClr val="0070C0"/>
                </a:solidFill>
              </a:rPr>
              <a:t>Laxminarayan</a:t>
            </a:r>
            <a:endParaRPr lang="en-US" sz="3000" dirty="0" smtClean="0">
              <a:solidFill>
                <a:srgbClr val="0070C0"/>
              </a:solidFill>
            </a:endParaRPr>
          </a:p>
          <a:p>
            <a:pPr algn="ctr">
              <a:spcAft>
                <a:spcPts val="1200"/>
              </a:spcAft>
            </a:pPr>
            <a:r>
              <a:rPr lang="en-US" sz="3000" dirty="0" err="1" smtClean="0">
                <a:solidFill>
                  <a:srgbClr val="0070C0"/>
                </a:solidFill>
              </a:rPr>
              <a:t>Marleen</a:t>
            </a:r>
            <a:r>
              <a:rPr lang="en-US" sz="3000" dirty="0" smtClean="0">
                <a:solidFill>
                  <a:srgbClr val="0070C0"/>
                </a:solidFill>
              </a:rPr>
              <a:t> </a:t>
            </a:r>
            <a:r>
              <a:rPr lang="en-US" sz="3000" dirty="0" err="1" smtClean="0">
                <a:solidFill>
                  <a:srgbClr val="0070C0"/>
                </a:solidFill>
              </a:rPr>
              <a:t>Temmerman</a:t>
            </a:r>
            <a:endParaRPr lang="en-US" sz="3000" dirty="0" smtClean="0">
              <a:solidFill>
                <a:srgbClr val="0070C0"/>
              </a:solidFill>
            </a:endParaRPr>
          </a:p>
          <a:p>
            <a:pPr algn="ctr"/>
            <a:r>
              <a:rPr lang="en-US" sz="3000" dirty="0" smtClean="0">
                <a:solidFill>
                  <a:srgbClr val="0070C0"/>
                </a:solidFill>
              </a:rPr>
              <a:t>Neff Walker</a:t>
            </a:r>
            <a:endParaRPr lang="en-US" sz="3000"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28" y="2010194"/>
            <a:ext cx="3345872" cy="4271962"/>
          </a:xfrm>
          <a:prstGeom prst="rect">
            <a:avLst/>
          </a:prstGeom>
        </p:spPr>
      </p:pic>
      <p:sp>
        <p:nvSpPr>
          <p:cNvPr id="6" name="TextBox 5"/>
          <p:cNvSpPr txBox="1"/>
          <p:nvPr/>
        </p:nvSpPr>
        <p:spPr>
          <a:xfrm>
            <a:off x="5562600" y="5974008"/>
            <a:ext cx="3962400" cy="369332"/>
          </a:xfrm>
          <a:prstGeom prst="rect">
            <a:avLst/>
          </a:prstGeom>
          <a:noFill/>
        </p:spPr>
        <p:txBody>
          <a:bodyPr wrap="square" rtlCol="0">
            <a:spAutoFit/>
          </a:bodyPr>
          <a:lstStyle/>
          <a:p>
            <a:r>
              <a:rPr lang="en-US" i="1" dirty="0" smtClean="0"/>
              <a:t>Published: April 2016</a:t>
            </a:r>
            <a:endParaRPr lang="en-US" i="1" dirty="0"/>
          </a:p>
        </p:txBody>
      </p:sp>
    </p:spTree>
    <p:extLst>
      <p:ext uri="{BB962C8B-B14F-4D97-AF65-F5344CB8AC3E}">
        <p14:creationId xmlns:p14="http://schemas.microsoft.com/office/powerpoint/2010/main" val="317742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P3 PPT Template_NEW.pptx" id="{57DC6CDC-E007-4880-AC95-23CAB42ACB6E}" vid="{EF819FD4-7F74-4B6C-80CE-FF69E1896A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DCP3 PPT Template_NEW</Template>
  <TotalTime>1207</TotalTime>
  <Words>1668</Words>
  <Application>Microsoft Office PowerPoint</Application>
  <PresentationFormat>On-screen Show (4:3)</PresentationFormat>
  <Paragraphs>221</Paragraphs>
  <Slides>21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Disease Control Priorities  3rd Edition </vt:lpstr>
      <vt:lpstr>Disease Control Priorities History</vt:lpstr>
      <vt:lpstr>Disease Control Priorities, 3rd Edition </vt:lpstr>
      <vt:lpstr>DCP3 by the Numbers</vt:lpstr>
      <vt:lpstr>PowerPoint Presentation</vt:lpstr>
      <vt:lpstr>Multiple Volumes, Common Elements</vt:lpstr>
      <vt:lpstr>Who is DCP3 for?</vt:lpstr>
      <vt:lpstr>Volume 1:  Essential Surgery</vt:lpstr>
      <vt:lpstr>Volume 2:  Reproductive, Maternal, Newborn, and Child Health</vt:lpstr>
      <vt:lpstr>Volume 3:  Cancer</vt:lpstr>
      <vt:lpstr>Volume 4:  Mental, Neurological, and Substance Use Disorders</vt:lpstr>
      <vt:lpstr>Volume 5:  Cardiovascular, Respiratory, and Related Disorders</vt:lpstr>
      <vt:lpstr>Volume 6:  Major Infectious Diseases</vt:lpstr>
      <vt:lpstr>Volume 7:  Injury Prevention &amp; Environmental Health</vt:lpstr>
      <vt:lpstr>Volume 8:  Child and Adolescent Health and Development</vt:lpstr>
      <vt:lpstr>Volume 9:  Disease Control Priorities</vt:lpstr>
      <vt:lpstr>PowerPoint Presentation</vt:lpstr>
      <vt:lpstr>Policy Advocacy &amp; Country Engagement</vt:lpstr>
      <vt:lpstr>Policy Advocacy &amp; Country Engagement</vt:lpstr>
      <vt:lpstr>Health Economics Methods Development</vt:lpstr>
      <vt:lpstr>THANK YOU</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Brouwer</dc:creator>
  <cp:lastModifiedBy>Brianne Adderley</cp:lastModifiedBy>
  <cp:revision>91</cp:revision>
  <dcterms:created xsi:type="dcterms:W3CDTF">2014-12-09T18:49:04Z</dcterms:created>
  <dcterms:modified xsi:type="dcterms:W3CDTF">2017-10-25T23:32:10Z</dcterms:modified>
</cp:coreProperties>
</file>