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75" r:id="rId4"/>
    <p:sldId id="288" r:id="rId5"/>
    <p:sldId id="277" r:id="rId6"/>
    <p:sldId id="280" r:id="rId7"/>
    <p:sldId id="285" r:id="rId8"/>
    <p:sldId id="289" r:id="rId9"/>
    <p:sldId id="28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93366"/>
    <a:srgbClr val="660066"/>
    <a:srgbClr val="00CC66"/>
    <a:srgbClr val="FF6600"/>
    <a:srgbClr val="99CC00"/>
    <a:srgbClr val="00CC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 varScale="1">
        <p:scale>
          <a:sx n="87" d="100"/>
          <a:sy n="87" d="100"/>
        </p:scale>
        <p:origin x="10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C8AF37-7C2A-45A5-9CC4-269BA09E2C65}" type="doc">
      <dgm:prSet loTypeId="urn:microsoft.com/office/officeart/2011/layout/HexagonRadial" loCatId="officeonlin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8CFF489-D5E8-45DE-8484-F28CC076250B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600" dirty="0" smtClean="0"/>
            <a:t>9 </a:t>
          </a:r>
          <a:r>
            <a:rPr lang="en-US" sz="2600" i="1" dirty="0" smtClean="0"/>
            <a:t>DCP3 </a:t>
          </a:r>
          <a:r>
            <a:rPr lang="en-US" sz="2600" dirty="0" smtClean="0"/>
            <a:t>Volumes</a:t>
          </a:r>
          <a:endParaRPr lang="en-US" sz="2600" dirty="0"/>
        </a:p>
      </dgm:t>
    </dgm:pt>
    <dgm:pt modelId="{C1C9E282-3660-45CD-ADC0-624CD967E318}" type="parTrans" cxnId="{566A5326-A1A4-4728-95C4-F1FB62424B2C}">
      <dgm:prSet/>
      <dgm:spPr/>
      <dgm:t>
        <a:bodyPr/>
        <a:lstStyle/>
        <a:p>
          <a:endParaRPr lang="en-US"/>
        </a:p>
      </dgm:t>
    </dgm:pt>
    <dgm:pt modelId="{B42A5C49-3908-49A4-8791-CBD5CA7B1B12}" type="sibTrans" cxnId="{566A5326-A1A4-4728-95C4-F1FB62424B2C}">
      <dgm:prSet/>
      <dgm:spPr/>
      <dgm:t>
        <a:bodyPr/>
        <a:lstStyle/>
        <a:p>
          <a:endParaRPr lang="en-US"/>
        </a:p>
      </dgm:t>
    </dgm:pt>
    <dgm:pt modelId="{D450315E-CDE0-4C4B-A5FF-8DAEE315428C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800" dirty="0" smtClean="0"/>
            <a:t>Costing of Essential Packages</a:t>
          </a:r>
          <a:endParaRPr lang="en-US" sz="1800" dirty="0"/>
        </a:p>
      </dgm:t>
    </dgm:pt>
    <dgm:pt modelId="{8DE4A298-B95A-4A2C-B510-1A01FB50E562}" type="parTrans" cxnId="{46E62EA9-767D-469E-99AE-2E63364FB7A1}">
      <dgm:prSet/>
      <dgm:spPr/>
      <dgm:t>
        <a:bodyPr/>
        <a:lstStyle/>
        <a:p>
          <a:endParaRPr lang="en-US"/>
        </a:p>
      </dgm:t>
    </dgm:pt>
    <dgm:pt modelId="{B253B6AF-2110-4471-AE26-5613A40EB594}" type="sibTrans" cxnId="{46E62EA9-767D-469E-99AE-2E63364FB7A1}">
      <dgm:prSet/>
      <dgm:spPr/>
      <dgm:t>
        <a:bodyPr/>
        <a:lstStyle/>
        <a:p>
          <a:endParaRPr lang="en-US"/>
        </a:p>
      </dgm:t>
    </dgm:pt>
    <dgm:pt modelId="{74A3C3E1-043F-4CF2-9A8E-B8089819314E}">
      <dgm:prSet phldrT="[Text]" custT="1"/>
      <dgm:spPr/>
      <dgm:t>
        <a:bodyPr/>
        <a:lstStyle/>
        <a:p>
          <a:r>
            <a:rPr lang="en-US" sz="1500" dirty="0" smtClean="0"/>
            <a:t>Intervention Effectiveness</a:t>
          </a:r>
          <a:endParaRPr lang="en-US" sz="1500" dirty="0"/>
        </a:p>
      </dgm:t>
    </dgm:pt>
    <dgm:pt modelId="{1C3EB645-CEAB-474A-8206-D367BF0E783B}" type="parTrans" cxnId="{7C6F67E9-C29E-4DA7-A8B6-87C26A99D453}">
      <dgm:prSet/>
      <dgm:spPr/>
      <dgm:t>
        <a:bodyPr/>
        <a:lstStyle/>
        <a:p>
          <a:endParaRPr lang="en-US"/>
        </a:p>
      </dgm:t>
    </dgm:pt>
    <dgm:pt modelId="{5AD20980-3E4B-4D8E-94EB-4A655C189431}" type="sibTrans" cxnId="{7C6F67E9-C29E-4DA7-A8B6-87C26A99D453}">
      <dgm:prSet/>
      <dgm:spPr/>
      <dgm:t>
        <a:bodyPr/>
        <a:lstStyle/>
        <a:p>
          <a:endParaRPr lang="en-US"/>
        </a:p>
      </dgm:t>
    </dgm:pt>
    <dgm:pt modelId="{60B96D93-41A9-462C-B83D-8FAF025C1EF6}">
      <dgm:prSet phldrT="[Text]"/>
      <dgm:spPr/>
      <dgm:t>
        <a:bodyPr/>
        <a:lstStyle/>
        <a:p>
          <a:r>
            <a:rPr lang="en-US" dirty="0" smtClean="0"/>
            <a:t>Uniform Economic Evaluation</a:t>
          </a:r>
          <a:endParaRPr lang="en-US" dirty="0"/>
        </a:p>
      </dgm:t>
    </dgm:pt>
    <dgm:pt modelId="{4766CFC8-82E5-4F22-9C69-F9101AE2C92A}" type="parTrans" cxnId="{813B19C0-8251-4040-B94B-D2BD248B9B14}">
      <dgm:prSet/>
      <dgm:spPr/>
      <dgm:t>
        <a:bodyPr/>
        <a:lstStyle/>
        <a:p>
          <a:endParaRPr lang="en-US"/>
        </a:p>
      </dgm:t>
    </dgm:pt>
    <dgm:pt modelId="{7DC82191-B007-4F06-98AE-46F7AD378EBB}" type="sibTrans" cxnId="{813B19C0-8251-4040-B94B-D2BD248B9B14}">
      <dgm:prSet/>
      <dgm:spPr/>
      <dgm:t>
        <a:bodyPr/>
        <a:lstStyle/>
        <a:p>
          <a:endParaRPr lang="en-US"/>
        </a:p>
      </dgm:t>
    </dgm:pt>
    <dgm:pt modelId="{2BAE0032-41A0-40BC-8598-8AE537D01F36}">
      <dgm:prSet phldrT="[Text]"/>
      <dgm:spPr/>
      <dgm:t>
        <a:bodyPr/>
        <a:lstStyle/>
        <a:p>
          <a:r>
            <a:rPr lang="en-US" dirty="0" smtClean="0"/>
            <a:t>Policies, Platforms &amp; Packages</a:t>
          </a:r>
          <a:endParaRPr lang="en-US" dirty="0"/>
        </a:p>
      </dgm:t>
    </dgm:pt>
    <dgm:pt modelId="{1317EF87-D519-48A4-8DA9-E37EFD4DFF1B}" type="parTrans" cxnId="{04B53649-789A-4499-A55F-4581B51A09A8}">
      <dgm:prSet/>
      <dgm:spPr/>
      <dgm:t>
        <a:bodyPr/>
        <a:lstStyle/>
        <a:p>
          <a:endParaRPr lang="en-US"/>
        </a:p>
      </dgm:t>
    </dgm:pt>
    <dgm:pt modelId="{21DD5BF2-B2E8-4178-983E-F86A4BDF8092}" type="sibTrans" cxnId="{04B53649-789A-4499-A55F-4581B51A09A8}">
      <dgm:prSet/>
      <dgm:spPr/>
      <dgm:t>
        <a:bodyPr/>
        <a:lstStyle/>
        <a:p>
          <a:endParaRPr lang="en-US"/>
        </a:p>
      </dgm:t>
    </dgm:pt>
    <dgm:pt modelId="{0033B598-3304-4420-AACA-7F2237262A97}">
      <dgm:prSet phldrT="[Text]"/>
      <dgm:spPr/>
      <dgm:t>
        <a:bodyPr/>
        <a:lstStyle/>
        <a:p>
          <a:r>
            <a:rPr lang="en-US" dirty="0" smtClean="0"/>
            <a:t>Universal Health Coverage</a:t>
          </a:r>
          <a:endParaRPr lang="en-US" dirty="0"/>
        </a:p>
      </dgm:t>
    </dgm:pt>
    <dgm:pt modelId="{EC1A77E1-24AA-4377-91B6-0EFBB0F8D906}" type="parTrans" cxnId="{6F9DFF48-C99C-47A2-B024-AE811F828106}">
      <dgm:prSet/>
      <dgm:spPr/>
      <dgm:t>
        <a:bodyPr/>
        <a:lstStyle/>
        <a:p>
          <a:endParaRPr lang="en-US"/>
        </a:p>
      </dgm:t>
    </dgm:pt>
    <dgm:pt modelId="{B147C030-1ADA-48CC-BC50-77DBB921877E}" type="sibTrans" cxnId="{6F9DFF48-C99C-47A2-B024-AE811F828106}">
      <dgm:prSet/>
      <dgm:spPr/>
      <dgm:t>
        <a:bodyPr/>
        <a:lstStyle/>
        <a:p>
          <a:endParaRPr lang="en-US"/>
        </a:p>
      </dgm:t>
    </dgm:pt>
    <dgm:pt modelId="{77970366-4393-48E2-892F-35296ECE17F1}">
      <dgm:prSet phldrT="[Text]"/>
      <dgm:spPr/>
      <dgm:t>
        <a:bodyPr/>
        <a:lstStyle/>
        <a:p>
          <a:r>
            <a:rPr lang="en-US" dirty="0" smtClean="0"/>
            <a:t>Burden of Disease</a:t>
          </a:r>
          <a:endParaRPr lang="en-US" dirty="0"/>
        </a:p>
      </dgm:t>
    </dgm:pt>
    <dgm:pt modelId="{DB960838-CBE5-4FFE-AF0A-B717A9ABAB4B}" type="parTrans" cxnId="{9EC5A214-6402-49A1-B6F3-FACD21B326BF}">
      <dgm:prSet/>
      <dgm:spPr/>
      <dgm:t>
        <a:bodyPr/>
        <a:lstStyle/>
        <a:p>
          <a:endParaRPr lang="en-US"/>
        </a:p>
      </dgm:t>
    </dgm:pt>
    <dgm:pt modelId="{92D6B109-8297-4C81-B2A6-300CE4DCDCFD}" type="sibTrans" cxnId="{9EC5A214-6402-49A1-B6F3-FACD21B326BF}">
      <dgm:prSet/>
      <dgm:spPr/>
      <dgm:t>
        <a:bodyPr/>
        <a:lstStyle/>
        <a:p>
          <a:endParaRPr lang="en-US"/>
        </a:p>
      </dgm:t>
    </dgm:pt>
    <dgm:pt modelId="{A1D4160F-D733-4BDA-9279-F72B66AB6F4D}" type="pres">
      <dgm:prSet presAssocID="{68C8AF37-7C2A-45A5-9CC4-269BA09E2C6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A6FA6B6-DF0E-40B6-9296-E5203EE6F127}" type="pres">
      <dgm:prSet presAssocID="{C8CFF489-D5E8-45DE-8484-F28CC076250B}" presName="Parent" presStyleLbl="node0" presStyleIdx="0" presStyleCnt="1" custLinFactNeighborX="0" custLinFactNeighborY="890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651F1938-9749-4D68-A115-56A7316DBA23}" type="pres">
      <dgm:prSet presAssocID="{D450315E-CDE0-4C4B-A5FF-8DAEE315428C}" presName="Accent1" presStyleCnt="0"/>
      <dgm:spPr/>
    </dgm:pt>
    <dgm:pt modelId="{C225CC96-84EB-4CE7-B22A-DB868ADA2BB3}" type="pres">
      <dgm:prSet presAssocID="{D450315E-CDE0-4C4B-A5FF-8DAEE315428C}" presName="Accent" presStyleLbl="bgShp" presStyleIdx="0" presStyleCnt="6"/>
      <dgm:spPr/>
    </dgm:pt>
    <dgm:pt modelId="{21F818C0-7260-4DCC-925B-655F92FC7A12}" type="pres">
      <dgm:prSet presAssocID="{D450315E-CDE0-4C4B-A5FF-8DAEE315428C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F9FE26-9EDD-4C0C-87B1-40CE179EE577}" type="pres">
      <dgm:prSet presAssocID="{74A3C3E1-043F-4CF2-9A8E-B8089819314E}" presName="Accent2" presStyleCnt="0"/>
      <dgm:spPr/>
    </dgm:pt>
    <dgm:pt modelId="{A6A56B15-0385-4AE7-BB59-62CE7B4115FA}" type="pres">
      <dgm:prSet presAssocID="{74A3C3E1-043F-4CF2-9A8E-B8089819314E}" presName="Accent" presStyleLbl="bgShp" presStyleIdx="1" presStyleCnt="6"/>
      <dgm:spPr/>
    </dgm:pt>
    <dgm:pt modelId="{2347C2D1-D7DB-4F41-8D79-C0BC1D552E2D}" type="pres">
      <dgm:prSet presAssocID="{74A3C3E1-043F-4CF2-9A8E-B8089819314E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88DE24-5442-4D34-B587-31D78B90764F}" type="pres">
      <dgm:prSet presAssocID="{60B96D93-41A9-462C-B83D-8FAF025C1EF6}" presName="Accent3" presStyleCnt="0"/>
      <dgm:spPr/>
    </dgm:pt>
    <dgm:pt modelId="{228CD6C3-1C84-4A11-B75F-68B11658B503}" type="pres">
      <dgm:prSet presAssocID="{60B96D93-41A9-462C-B83D-8FAF025C1EF6}" presName="Accent" presStyleLbl="bgShp" presStyleIdx="2" presStyleCnt="6"/>
      <dgm:spPr/>
    </dgm:pt>
    <dgm:pt modelId="{960FE4D6-9FB6-4BFE-8A97-6834A984BAE3}" type="pres">
      <dgm:prSet presAssocID="{60B96D93-41A9-462C-B83D-8FAF025C1EF6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B0199B-7FBE-4C52-97ED-A3431567E8AB}" type="pres">
      <dgm:prSet presAssocID="{2BAE0032-41A0-40BC-8598-8AE537D01F36}" presName="Accent4" presStyleCnt="0"/>
      <dgm:spPr/>
    </dgm:pt>
    <dgm:pt modelId="{808C2DB3-B5D2-4FF4-B9DC-E6C8C882F49D}" type="pres">
      <dgm:prSet presAssocID="{2BAE0032-41A0-40BC-8598-8AE537D01F36}" presName="Accent" presStyleLbl="bgShp" presStyleIdx="3" presStyleCnt="6"/>
      <dgm:spPr/>
    </dgm:pt>
    <dgm:pt modelId="{59CC3C53-2E5B-4DBD-82C1-13539CD67E10}" type="pres">
      <dgm:prSet presAssocID="{2BAE0032-41A0-40BC-8598-8AE537D01F36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589BF-D5C1-45E7-87E4-EA2EEEEFDBAD}" type="pres">
      <dgm:prSet presAssocID="{0033B598-3304-4420-AACA-7F2237262A97}" presName="Accent5" presStyleCnt="0"/>
      <dgm:spPr/>
    </dgm:pt>
    <dgm:pt modelId="{560EFC4D-A42F-41B2-8D21-304279D6FF4B}" type="pres">
      <dgm:prSet presAssocID="{0033B598-3304-4420-AACA-7F2237262A97}" presName="Accent" presStyleLbl="bgShp" presStyleIdx="4" presStyleCnt="6"/>
      <dgm:spPr/>
    </dgm:pt>
    <dgm:pt modelId="{4C101578-EC0C-4148-B9FC-218170363180}" type="pres">
      <dgm:prSet presAssocID="{0033B598-3304-4420-AACA-7F2237262A97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CF41EC-4E98-4E6B-844D-DB33594F0204}" type="pres">
      <dgm:prSet presAssocID="{77970366-4393-48E2-892F-35296ECE17F1}" presName="Accent6" presStyleCnt="0"/>
      <dgm:spPr/>
    </dgm:pt>
    <dgm:pt modelId="{B99127D7-1206-4E18-BF2C-91DA95FA33CD}" type="pres">
      <dgm:prSet presAssocID="{77970366-4393-48E2-892F-35296ECE17F1}" presName="Accent" presStyleLbl="bgShp" presStyleIdx="5" presStyleCnt="6"/>
      <dgm:spPr/>
      <dgm:t>
        <a:bodyPr/>
        <a:lstStyle/>
        <a:p>
          <a:endParaRPr lang="en-US"/>
        </a:p>
      </dgm:t>
    </dgm:pt>
    <dgm:pt modelId="{DF62644F-E896-4344-B392-BE992162AF56}" type="pres">
      <dgm:prSet presAssocID="{77970366-4393-48E2-892F-35296ECE17F1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EF7543-7F19-4F72-A1E1-38D6AB6A9B9D}" type="presOf" srcId="{60B96D93-41A9-462C-B83D-8FAF025C1EF6}" destId="{960FE4D6-9FB6-4BFE-8A97-6834A984BAE3}" srcOrd="0" destOrd="0" presId="urn:microsoft.com/office/officeart/2011/layout/HexagonRadial"/>
    <dgm:cxn modelId="{33D58D0D-692F-4E12-A406-735F020DEE85}" type="presOf" srcId="{2BAE0032-41A0-40BC-8598-8AE537D01F36}" destId="{59CC3C53-2E5B-4DBD-82C1-13539CD67E10}" srcOrd="0" destOrd="0" presId="urn:microsoft.com/office/officeart/2011/layout/HexagonRadial"/>
    <dgm:cxn modelId="{A4377987-8455-4F49-AE09-DE4382553F82}" type="presOf" srcId="{D450315E-CDE0-4C4B-A5FF-8DAEE315428C}" destId="{21F818C0-7260-4DCC-925B-655F92FC7A12}" srcOrd="0" destOrd="0" presId="urn:microsoft.com/office/officeart/2011/layout/HexagonRadial"/>
    <dgm:cxn modelId="{46E62EA9-767D-469E-99AE-2E63364FB7A1}" srcId="{C8CFF489-D5E8-45DE-8484-F28CC076250B}" destId="{D450315E-CDE0-4C4B-A5FF-8DAEE315428C}" srcOrd="0" destOrd="0" parTransId="{8DE4A298-B95A-4A2C-B510-1A01FB50E562}" sibTransId="{B253B6AF-2110-4471-AE26-5613A40EB594}"/>
    <dgm:cxn modelId="{8D349369-B437-4F67-B6FA-0A14499C59B3}" type="presOf" srcId="{74A3C3E1-043F-4CF2-9A8E-B8089819314E}" destId="{2347C2D1-D7DB-4F41-8D79-C0BC1D552E2D}" srcOrd="0" destOrd="0" presId="urn:microsoft.com/office/officeart/2011/layout/HexagonRadial"/>
    <dgm:cxn modelId="{8726E540-9842-46A5-AFA2-1231B1AFF825}" type="presOf" srcId="{68C8AF37-7C2A-45A5-9CC4-269BA09E2C65}" destId="{A1D4160F-D733-4BDA-9279-F72B66AB6F4D}" srcOrd="0" destOrd="0" presId="urn:microsoft.com/office/officeart/2011/layout/HexagonRadial"/>
    <dgm:cxn modelId="{04B53649-789A-4499-A55F-4581B51A09A8}" srcId="{C8CFF489-D5E8-45DE-8484-F28CC076250B}" destId="{2BAE0032-41A0-40BC-8598-8AE537D01F36}" srcOrd="3" destOrd="0" parTransId="{1317EF87-D519-48A4-8DA9-E37EFD4DFF1B}" sibTransId="{21DD5BF2-B2E8-4178-983E-F86A4BDF8092}"/>
    <dgm:cxn modelId="{92FCEBE7-1E7A-4A06-BA3F-9DC6369D9BB8}" type="presOf" srcId="{77970366-4393-48E2-892F-35296ECE17F1}" destId="{DF62644F-E896-4344-B392-BE992162AF56}" srcOrd="0" destOrd="0" presId="urn:microsoft.com/office/officeart/2011/layout/HexagonRadial"/>
    <dgm:cxn modelId="{6F9DFF48-C99C-47A2-B024-AE811F828106}" srcId="{C8CFF489-D5E8-45DE-8484-F28CC076250B}" destId="{0033B598-3304-4420-AACA-7F2237262A97}" srcOrd="4" destOrd="0" parTransId="{EC1A77E1-24AA-4377-91B6-0EFBB0F8D906}" sibTransId="{B147C030-1ADA-48CC-BC50-77DBB921877E}"/>
    <dgm:cxn modelId="{813B19C0-8251-4040-B94B-D2BD248B9B14}" srcId="{C8CFF489-D5E8-45DE-8484-F28CC076250B}" destId="{60B96D93-41A9-462C-B83D-8FAF025C1EF6}" srcOrd="2" destOrd="0" parTransId="{4766CFC8-82E5-4F22-9C69-F9101AE2C92A}" sibTransId="{7DC82191-B007-4F06-98AE-46F7AD378EBB}"/>
    <dgm:cxn modelId="{796F4283-B76E-4A16-98B9-01B1B3DC009B}" type="presOf" srcId="{0033B598-3304-4420-AACA-7F2237262A97}" destId="{4C101578-EC0C-4148-B9FC-218170363180}" srcOrd="0" destOrd="0" presId="urn:microsoft.com/office/officeart/2011/layout/HexagonRadial"/>
    <dgm:cxn modelId="{9EC5A214-6402-49A1-B6F3-FACD21B326BF}" srcId="{C8CFF489-D5E8-45DE-8484-F28CC076250B}" destId="{77970366-4393-48E2-892F-35296ECE17F1}" srcOrd="5" destOrd="0" parTransId="{DB960838-CBE5-4FFE-AF0A-B717A9ABAB4B}" sibTransId="{92D6B109-8297-4C81-B2A6-300CE4DCDCFD}"/>
    <dgm:cxn modelId="{7C6F67E9-C29E-4DA7-A8B6-87C26A99D453}" srcId="{C8CFF489-D5E8-45DE-8484-F28CC076250B}" destId="{74A3C3E1-043F-4CF2-9A8E-B8089819314E}" srcOrd="1" destOrd="0" parTransId="{1C3EB645-CEAB-474A-8206-D367BF0E783B}" sibTransId="{5AD20980-3E4B-4D8E-94EB-4A655C189431}"/>
    <dgm:cxn modelId="{566A5326-A1A4-4728-95C4-F1FB62424B2C}" srcId="{68C8AF37-7C2A-45A5-9CC4-269BA09E2C65}" destId="{C8CFF489-D5E8-45DE-8484-F28CC076250B}" srcOrd="0" destOrd="0" parTransId="{C1C9E282-3660-45CD-ADC0-624CD967E318}" sibTransId="{B42A5C49-3908-49A4-8791-CBD5CA7B1B12}"/>
    <dgm:cxn modelId="{1D9D8DB7-50B6-4385-AC56-7AB24C027D63}" type="presOf" srcId="{C8CFF489-D5E8-45DE-8484-F28CC076250B}" destId="{EA6FA6B6-DF0E-40B6-9296-E5203EE6F127}" srcOrd="0" destOrd="0" presId="urn:microsoft.com/office/officeart/2011/layout/HexagonRadial"/>
    <dgm:cxn modelId="{A5B07364-8718-4DA2-9AE2-73AFFC91C73A}" type="presParOf" srcId="{A1D4160F-D733-4BDA-9279-F72B66AB6F4D}" destId="{EA6FA6B6-DF0E-40B6-9296-E5203EE6F127}" srcOrd="0" destOrd="0" presId="urn:microsoft.com/office/officeart/2011/layout/HexagonRadial"/>
    <dgm:cxn modelId="{75444D58-998B-4CC3-9F20-BEB963B57BD7}" type="presParOf" srcId="{A1D4160F-D733-4BDA-9279-F72B66AB6F4D}" destId="{651F1938-9749-4D68-A115-56A7316DBA23}" srcOrd="1" destOrd="0" presId="urn:microsoft.com/office/officeart/2011/layout/HexagonRadial"/>
    <dgm:cxn modelId="{F7BF96ED-2E21-45F9-A4FC-FD07AD1E272E}" type="presParOf" srcId="{651F1938-9749-4D68-A115-56A7316DBA23}" destId="{C225CC96-84EB-4CE7-B22A-DB868ADA2BB3}" srcOrd="0" destOrd="0" presId="urn:microsoft.com/office/officeart/2011/layout/HexagonRadial"/>
    <dgm:cxn modelId="{6F4EAE7E-F4C5-4B46-9AE3-E58CC73F9B8F}" type="presParOf" srcId="{A1D4160F-D733-4BDA-9279-F72B66AB6F4D}" destId="{21F818C0-7260-4DCC-925B-655F92FC7A12}" srcOrd="2" destOrd="0" presId="urn:microsoft.com/office/officeart/2011/layout/HexagonRadial"/>
    <dgm:cxn modelId="{99AB8ED6-04E6-48BD-BA38-E05706E9722F}" type="presParOf" srcId="{A1D4160F-D733-4BDA-9279-F72B66AB6F4D}" destId="{F0F9FE26-9EDD-4C0C-87B1-40CE179EE577}" srcOrd="3" destOrd="0" presId="urn:microsoft.com/office/officeart/2011/layout/HexagonRadial"/>
    <dgm:cxn modelId="{89AFD6B9-3502-46BB-A9F9-2349881072AE}" type="presParOf" srcId="{F0F9FE26-9EDD-4C0C-87B1-40CE179EE577}" destId="{A6A56B15-0385-4AE7-BB59-62CE7B4115FA}" srcOrd="0" destOrd="0" presId="urn:microsoft.com/office/officeart/2011/layout/HexagonRadial"/>
    <dgm:cxn modelId="{B1DD305A-3B34-48C7-A673-67AFC0E74945}" type="presParOf" srcId="{A1D4160F-D733-4BDA-9279-F72B66AB6F4D}" destId="{2347C2D1-D7DB-4F41-8D79-C0BC1D552E2D}" srcOrd="4" destOrd="0" presId="urn:microsoft.com/office/officeart/2011/layout/HexagonRadial"/>
    <dgm:cxn modelId="{3F648996-629B-4507-8F4E-6A4AA521D937}" type="presParOf" srcId="{A1D4160F-D733-4BDA-9279-F72B66AB6F4D}" destId="{6588DE24-5442-4D34-B587-31D78B90764F}" srcOrd="5" destOrd="0" presId="urn:microsoft.com/office/officeart/2011/layout/HexagonRadial"/>
    <dgm:cxn modelId="{927DEFE2-F6F8-4164-87C0-8207E3F196D0}" type="presParOf" srcId="{6588DE24-5442-4D34-B587-31D78B90764F}" destId="{228CD6C3-1C84-4A11-B75F-68B11658B503}" srcOrd="0" destOrd="0" presId="urn:microsoft.com/office/officeart/2011/layout/HexagonRadial"/>
    <dgm:cxn modelId="{04C3D337-2DCB-49A3-8997-E165B56E3DF1}" type="presParOf" srcId="{A1D4160F-D733-4BDA-9279-F72B66AB6F4D}" destId="{960FE4D6-9FB6-4BFE-8A97-6834A984BAE3}" srcOrd="6" destOrd="0" presId="urn:microsoft.com/office/officeart/2011/layout/HexagonRadial"/>
    <dgm:cxn modelId="{1C518A2B-940A-4205-9721-AF90565C8358}" type="presParOf" srcId="{A1D4160F-D733-4BDA-9279-F72B66AB6F4D}" destId="{B1B0199B-7FBE-4C52-97ED-A3431567E8AB}" srcOrd="7" destOrd="0" presId="urn:microsoft.com/office/officeart/2011/layout/HexagonRadial"/>
    <dgm:cxn modelId="{54932F57-0774-43FD-8029-0567E43E5D21}" type="presParOf" srcId="{B1B0199B-7FBE-4C52-97ED-A3431567E8AB}" destId="{808C2DB3-B5D2-4FF4-B9DC-E6C8C882F49D}" srcOrd="0" destOrd="0" presId="urn:microsoft.com/office/officeart/2011/layout/HexagonRadial"/>
    <dgm:cxn modelId="{9368331D-1E70-4746-8D44-00ABEF723AB5}" type="presParOf" srcId="{A1D4160F-D733-4BDA-9279-F72B66AB6F4D}" destId="{59CC3C53-2E5B-4DBD-82C1-13539CD67E10}" srcOrd="8" destOrd="0" presId="urn:microsoft.com/office/officeart/2011/layout/HexagonRadial"/>
    <dgm:cxn modelId="{AA4A386A-F838-4D6A-BC7F-D8FB14D42C05}" type="presParOf" srcId="{A1D4160F-D733-4BDA-9279-F72B66AB6F4D}" destId="{93B589BF-D5C1-45E7-87E4-EA2EEEEFDBAD}" srcOrd="9" destOrd="0" presId="urn:microsoft.com/office/officeart/2011/layout/HexagonRadial"/>
    <dgm:cxn modelId="{47E8A4AC-D9F3-4841-A008-6B67BE62354C}" type="presParOf" srcId="{93B589BF-D5C1-45E7-87E4-EA2EEEEFDBAD}" destId="{560EFC4D-A42F-41B2-8D21-304279D6FF4B}" srcOrd="0" destOrd="0" presId="urn:microsoft.com/office/officeart/2011/layout/HexagonRadial"/>
    <dgm:cxn modelId="{A1BD6B90-95CE-4427-9D69-6200AB2E8CD6}" type="presParOf" srcId="{A1D4160F-D733-4BDA-9279-F72B66AB6F4D}" destId="{4C101578-EC0C-4148-B9FC-218170363180}" srcOrd="10" destOrd="0" presId="urn:microsoft.com/office/officeart/2011/layout/HexagonRadial"/>
    <dgm:cxn modelId="{5DAFF4AB-AE3E-4AB9-9E30-2C0B72FEBAD9}" type="presParOf" srcId="{A1D4160F-D733-4BDA-9279-F72B66AB6F4D}" destId="{7ECF41EC-4E98-4E6B-844D-DB33594F0204}" srcOrd="11" destOrd="0" presId="urn:microsoft.com/office/officeart/2011/layout/HexagonRadial"/>
    <dgm:cxn modelId="{C3F7402D-4436-4967-B8CF-BDC2BC1359C3}" type="presParOf" srcId="{7ECF41EC-4E98-4E6B-844D-DB33594F0204}" destId="{B99127D7-1206-4E18-BF2C-91DA95FA33CD}" srcOrd="0" destOrd="0" presId="urn:microsoft.com/office/officeart/2011/layout/HexagonRadial"/>
    <dgm:cxn modelId="{0F82BA69-4FCF-4E85-B56A-3DDB00BF9058}" type="presParOf" srcId="{A1D4160F-D733-4BDA-9279-F72B66AB6F4D}" destId="{DF62644F-E896-4344-B392-BE992162AF56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E365E-8A78-466B-ACF3-8065AF63298D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4D408-F7C3-43C6-9E12-CBD333D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0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362200"/>
            <a:ext cx="7772400" cy="14700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(#)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3656"/>
            <a:ext cx="2758866" cy="164514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867400" y="457200"/>
            <a:ext cx="2743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u="none" dirty="0" smtClean="0">
                <a:solidFill>
                  <a:srgbClr val="002060"/>
                </a:solidFill>
              </a:rPr>
              <a:t>www.dcp-3.org</a:t>
            </a:r>
          </a:p>
          <a:p>
            <a:pPr algn="r"/>
            <a:r>
              <a:rPr lang="en-US" sz="2600" baseline="0" dirty="0" smtClean="0">
                <a:solidFill>
                  <a:srgbClr val="002060"/>
                </a:solidFill>
              </a:rPr>
              <a:t>info@dcp-3.org </a:t>
            </a:r>
            <a:endParaRPr lang="en-US" sz="2600" dirty="0">
              <a:solidFill>
                <a:srgbClr val="002060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981200"/>
            <a:ext cx="86106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2CCDB748-FF0C-4736-ADE1-814AD3BC6195}" type="datetime1">
              <a:rPr lang="en-US" smtClean="0"/>
              <a:t>12/1/2015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52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87466" y="274638"/>
            <a:ext cx="5699334" cy="1143000"/>
          </a:xfrm>
        </p:spPr>
        <p:txBody>
          <a:bodyPr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5641-5DD8-4A4E-9FE5-C4A558FCC6B4}" type="datetime1">
              <a:rPr lang="en-US" smtClean="0"/>
              <a:t>12/1/2015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3656"/>
            <a:ext cx="2758866" cy="164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20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B674F-D465-4D95-9A61-6B1B72690732}" type="datetime1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CFD4A-D6EE-4E99-9A4F-609AB0C6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4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362200"/>
            <a:ext cx="8077200" cy="1470025"/>
          </a:xfrm>
        </p:spPr>
        <p:txBody>
          <a:bodyPr>
            <a:noAutofit/>
          </a:bodyPr>
          <a:lstStyle/>
          <a:p>
            <a:r>
              <a:rPr lang="en-US" sz="3500" i="1" dirty="0" smtClean="0"/>
              <a:t>Disease Control Priorities </a:t>
            </a:r>
            <a:br>
              <a:rPr lang="en-US" sz="3500" i="1" dirty="0" smtClean="0"/>
            </a:br>
            <a:r>
              <a:rPr lang="en-US" sz="3500" i="1" dirty="0" smtClean="0"/>
              <a:t>3</a:t>
            </a:r>
            <a:r>
              <a:rPr lang="en-US" sz="3500" i="1" baseline="30000" dirty="0" smtClean="0"/>
              <a:t>rd</a:t>
            </a:r>
            <a:r>
              <a:rPr lang="en-US" sz="3500" i="1" dirty="0" smtClean="0"/>
              <a:t> Edition</a:t>
            </a:r>
            <a:br>
              <a:rPr lang="en-US" sz="3500" i="1" dirty="0" smtClean="0"/>
            </a:br>
            <a:r>
              <a:rPr lang="en-US" sz="3500" dirty="0" smtClean="0"/>
              <a:t>REPRODUCTIVE, MATERNAL, NEWBORN &amp; CHILD HEALTH</a:t>
            </a:r>
            <a:endParaRPr lang="en-US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602" y="4252320"/>
            <a:ext cx="7696200" cy="232423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[NAME]</a:t>
            </a:r>
          </a:p>
          <a:p>
            <a:r>
              <a:rPr lang="en-US" sz="2800" dirty="0" smtClean="0"/>
              <a:t>[AFFILIATION]</a:t>
            </a:r>
          </a:p>
          <a:p>
            <a:r>
              <a:rPr lang="en-US" sz="2800" dirty="0" smtClean="0"/>
              <a:t>[EVENT OR MEETING]</a:t>
            </a:r>
          </a:p>
          <a:p>
            <a:r>
              <a:rPr lang="en-US" sz="2800" dirty="0" smtClean="0"/>
              <a:t>[DATE]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0240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Disease Control Priorities History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14742" y="2014597"/>
            <a:ext cx="50439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1993 World Development </a:t>
            </a:r>
          </a:p>
          <a:p>
            <a:r>
              <a:rPr lang="en-US" sz="2600" dirty="0" smtClean="0"/>
              <a:t>   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i="1" dirty="0" smtClean="0"/>
              <a:t>Disease Control Priorities in Developing Countries, Second Edition </a:t>
            </a:r>
            <a:r>
              <a:rPr lang="en-US" sz="2600" dirty="0" smtClean="0"/>
              <a:t>2006 (</a:t>
            </a:r>
            <a:r>
              <a:rPr lang="en-US" sz="2600" i="1" dirty="0" smtClean="0"/>
              <a:t>DCP2</a:t>
            </a:r>
            <a:r>
              <a:rPr lang="en-US" sz="26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i="1" dirty="0" smtClean="0">
                <a:solidFill>
                  <a:srgbClr val="C00000"/>
                </a:solidFill>
              </a:rPr>
              <a:t>Disease Control Priorities, 3rd Edition </a:t>
            </a:r>
            <a:r>
              <a:rPr lang="en-US" sz="2600" dirty="0" smtClean="0">
                <a:solidFill>
                  <a:srgbClr val="C00000"/>
                </a:solidFill>
              </a:rPr>
              <a:t>2015-2016 (</a:t>
            </a:r>
            <a:r>
              <a:rPr lang="en-US" sz="2600" i="1" dirty="0" smtClean="0">
                <a:solidFill>
                  <a:srgbClr val="C00000"/>
                </a:solidFill>
              </a:rPr>
              <a:t>DCP3</a:t>
            </a:r>
            <a:r>
              <a:rPr lang="en-US" sz="2600" dirty="0" smtClean="0">
                <a:solidFill>
                  <a:srgbClr val="C00000"/>
                </a:solidFill>
              </a:rPr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3" t="1436" r="5098" b="3385"/>
          <a:stretch/>
        </p:blipFill>
        <p:spPr>
          <a:xfrm>
            <a:off x="4110321" y="1417638"/>
            <a:ext cx="1899578" cy="2590332"/>
          </a:xfrm>
          <a:prstGeom prst="rect">
            <a:avLst/>
          </a:prstGeom>
        </p:spPr>
      </p:pic>
      <p:pic>
        <p:nvPicPr>
          <p:cNvPr id="6" name="Content Placeholder 4" descr="DCP2 final cover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46165" y="2532868"/>
            <a:ext cx="1850826" cy="257256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794" y="3872063"/>
            <a:ext cx="1867006" cy="256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28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929389"/>
              </p:ext>
            </p:extLst>
          </p:nvPr>
        </p:nvGraphicFramePr>
        <p:xfrm>
          <a:off x="381000" y="1905000"/>
          <a:ext cx="84582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5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ysClr val="windowText" lastClr="000000"/>
                          </a:solidFill>
                        </a:rPr>
                        <a:t>DCP3</a:t>
                      </a:r>
                      <a:r>
                        <a:rPr lang="en-US" sz="2200" b="1" baseline="0" dirty="0" smtClean="0">
                          <a:solidFill>
                            <a:sysClr val="windowText" lastClr="000000"/>
                          </a:solidFill>
                        </a:rPr>
                        <a:t> Volume Topics</a:t>
                      </a:r>
                      <a:endParaRPr lang="en-US" sz="2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Essential Surgery - 2015</a:t>
                      </a:r>
                    </a:p>
                  </a:txBody>
                  <a:tcPr>
                    <a:solidFill>
                      <a:srgbClr val="0000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2.    Reproductive, Maternal, Newborn, and Child Health -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3.    Cancer - 2015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4.    Mental, Neurological,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 and Substance Use Disorders - 2015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5.    Cardiovascular,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</a:rPr>
                        <a:t> Respiratory, and Related Disorders - 2016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6.    HIV/</a:t>
                      </a:r>
                      <a:r>
                        <a:rPr lang="en-US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AIDS, STIs, Tuberculosis, and Malaria - 2016</a:t>
                      </a:r>
                      <a:endParaRPr lang="en-US" sz="22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7.    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Injury Prevention and </a:t>
                      </a:r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Environmental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 Health - 2016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8.   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Child and Adolescent Development - 2016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9.    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Disease Control Priorities</a:t>
                      </a:r>
                      <a:r>
                        <a:rPr lang="en-US" sz="2100" baseline="0" dirty="0" smtClean="0">
                          <a:solidFill>
                            <a:schemeClr val="bg1"/>
                          </a:solidFill>
                        </a:rPr>
                        <a:t> and Universal </a:t>
                      </a:r>
                      <a:r>
                        <a:rPr lang="en-US" sz="2100" baseline="0" smtClean="0">
                          <a:solidFill>
                            <a:schemeClr val="bg1"/>
                          </a:solidFill>
                        </a:rPr>
                        <a:t>Health Coverage </a:t>
                      </a:r>
                      <a:r>
                        <a:rPr lang="en-US" sz="2100" smtClean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en-US" sz="210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3366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0" y="274638"/>
            <a:ext cx="5638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Disease Control Priorities, 3</a:t>
            </a:r>
            <a:r>
              <a:rPr lang="en-US" baseline="30000" dirty="0" smtClean="0"/>
              <a:t>rd</a:t>
            </a:r>
            <a:r>
              <a:rPr lang="en-US" dirty="0" smtClean="0"/>
              <a:t> Edition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639782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dcpthree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  |   #dcp3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7772400" y="2971800"/>
            <a:ext cx="914400" cy="0"/>
          </a:xfrm>
          <a:prstGeom prst="straightConnector1">
            <a:avLst/>
          </a:prstGeom>
          <a:ln w="76200">
            <a:solidFill>
              <a:srgbClr val="FF33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42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xagon 6"/>
          <p:cNvSpPr/>
          <p:nvPr/>
        </p:nvSpPr>
        <p:spPr>
          <a:xfrm>
            <a:off x="3352800" y="2590800"/>
            <a:ext cx="759138" cy="654098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Volumes, Common Elements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222887"/>
              </p:ext>
            </p:extLst>
          </p:nvPr>
        </p:nvGraphicFramePr>
        <p:xfrm>
          <a:off x="-183614" y="1779626"/>
          <a:ext cx="9327614" cy="4906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639782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dcpthree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  |   #dcp3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74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/>
              <a:t>Summarize and synthesize evidence of the effectiveness and comparative evaluation of global health interventions.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3500" dirty="0" smtClean="0">
                <a:solidFill>
                  <a:srgbClr val="C00000"/>
                </a:solidFill>
              </a:rPr>
              <a:t>Strengthen the capacity of evidence based priority-setting in global health.</a:t>
            </a:r>
          </a:p>
          <a:p>
            <a:pPr marL="0" indent="0">
              <a:buNone/>
            </a:pPr>
            <a:endParaRPr lang="en-US" sz="1700" dirty="0" smtClean="0"/>
          </a:p>
          <a:p>
            <a:r>
              <a:rPr lang="en-US" sz="3500" dirty="0" smtClean="0"/>
              <a:t>Introduce new methods for assessing the equity and financial protection considerations of health and policy.</a:t>
            </a:r>
            <a:endParaRPr lang="en-US" dirty="0" smtClean="0"/>
          </a:p>
          <a:p>
            <a:pPr marL="0" indent="0">
              <a:buNone/>
            </a:pPr>
            <a:endParaRPr lang="en-US" sz="16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5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05836" y="304800"/>
            <a:ext cx="5791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 smtClean="0"/>
              <a:t>DCP3 </a:t>
            </a:r>
            <a:r>
              <a:rPr lang="en-US" dirty="0" smtClean="0"/>
              <a:t>Overall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39782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dcpthree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  |   #dcp3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84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164" y="376691"/>
            <a:ext cx="5638800" cy="1143000"/>
          </a:xfrm>
        </p:spPr>
        <p:txBody>
          <a:bodyPr>
            <a:noAutofit/>
          </a:bodyPr>
          <a:lstStyle/>
          <a:p>
            <a:r>
              <a:rPr lang="en-US" sz="3500" dirty="0" smtClean="0"/>
              <a:t>Volume 2: </a:t>
            </a:r>
            <a:br>
              <a:rPr lang="en-US" sz="3500" dirty="0" smtClean="0"/>
            </a:br>
            <a:r>
              <a:rPr lang="en-US" sz="3500" dirty="0" smtClean="0"/>
              <a:t>Reproductive, Maternal, Newborn &amp; Child Health</a:t>
            </a:r>
            <a:endParaRPr lang="en-US" sz="3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29200" y="2362200"/>
            <a:ext cx="2895600" cy="347787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206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rgbClr val="C00000"/>
                </a:solidFill>
              </a:rPr>
              <a:t>Editors:</a:t>
            </a:r>
          </a:p>
          <a:p>
            <a:pPr algn="ctr"/>
            <a:endParaRPr lang="en-US" sz="1000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rgbClr val="C00000"/>
                </a:solidFill>
              </a:rPr>
              <a:t>Robert Black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rgbClr val="C00000"/>
                </a:solidFill>
              </a:rPr>
              <a:t>Marleen </a:t>
            </a:r>
            <a:r>
              <a:rPr lang="en-US" sz="3000" dirty="0" err="1" smtClean="0">
                <a:solidFill>
                  <a:srgbClr val="C00000"/>
                </a:solidFill>
              </a:rPr>
              <a:t>Temmerman</a:t>
            </a:r>
            <a:endParaRPr lang="en-US" sz="3000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rgbClr val="C00000"/>
                </a:solidFill>
              </a:rPr>
              <a:t>Neff Walker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rgbClr val="C00000"/>
                </a:solidFill>
              </a:rPr>
              <a:t>Ramanan Laxminarayan</a:t>
            </a:r>
            <a:endParaRPr lang="en-US" sz="30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81200"/>
            <a:ext cx="3581400" cy="457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5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RMNCH</a:t>
            </a:r>
            <a:br>
              <a:rPr lang="en-US" dirty="0" smtClean="0"/>
            </a:br>
            <a:r>
              <a:rPr lang="en-US" dirty="0" smtClean="0"/>
              <a:t>Key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84373"/>
            <a:ext cx="8763000" cy="4616427"/>
          </a:xfrm>
        </p:spPr>
        <p:txBody>
          <a:bodyPr numCol="1">
            <a:normAutofit/>
          </a:bodyPr>
          <a:lstStyle/>
          <a:p>
            <a:pPr marL="457200" indent="-457200">
              <a:buAutoNum type="arabicPeriod"/>
            </a:pPr>
            <a:endParaRPr lang="en-US" sz="1100" dirty="0" smtClean="0"/>
          </a:p>
          <a:p>
            <a:r>
              <a:rPr lang="en-US" sz="2600" dirty="0" smtClean="0"/>
              <a:t>There have been large reductions in annual number of maternal and child deaths in the last 25 years, yet for many countries the </a:t>
            </a:r>
            <a:r>
              <a:rPr lang="en-US" sz="2600" b="1" dirty="0" smtClean="0"/>
              <a:t>rate of reduction has been too slow </a:t>
            </a:r>
            <a:r>
              <a:rPr lang="en-US" sz="2600" dirty="0" smtClean="0"/>
              <a:t>to achieve MDG Goal 4 and 5 by 2015.</a:t>
            </a:r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smtClean="0">
                <a:solidFill>
                  <a:srgbClr val="C00000"/>
                </a:solidFill>
              </a:rPr>
              <a:t>Progress could be accelerated by scaling up integrated packages of essential RMNCH interventions across the continuum of care.  These interventions are highly cost-effective and result in </a:t>
            </a:r>
            <a:r>
              <a:rPr lang="en-US" sz="2600" b="1" dirty="0" smtClean="0">
                <a:solidFill>
                  <a:srgbClr val="C00000"/>
                </a:solidFill>
              </a:rPr>
              <a:t>benefit-cost ratios of 7-11 by 2015.</a:t>
            </a:r>
          </a:p>
          <a:p>
            <a:endParaRPr lang="en-US" sz="26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639782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dcpthree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  |   #dcp3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95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RMNCH</a:t>
            </a:r>
            <a:br>
              <a:rPr lang="en-US" dirty="0" smtClean="0"/>
            </a:br>
            <a:r>
              <a:rPr lang="en-US" dirty="0" smtClean="0"/>
              <a:t>Key Messages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84373"/>
            <a:ext cx="8763000" cy="4937102"/>
          </a:xfrm>
        </p:spPr>
        <p:txBody>
          <a:bodyPr numCol="1">
            <a:normAutofit/>
          </a:bodyPr>
          <a:lstStyle/>
          <a:p>
            <a:pPr marL="457200" indent="-457200">
              <a:buAutoNum type="arabicPeriod"/>
            </a:pPr>
            <a:endParaRPr lang="en-US" sz="1100" dirty="0" smtClean="0"/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2192924"/>
            <a:ext cx="8686800" cy="399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 smtClean="0"/>
              <a:t>Scaling up interventions in the 3 packages, except contraceptive services to 90% coverage would avert </a:t>
            </a:r>
            <a:r>
              <a:rPr lang="en-US" sz="2600" b="1" dirty="0" smtClean="0"/>
              <a:t>139,000 maternal deaths, 781,000 stillbirths</a:t>
            </a:r>
            <a:r>
              <a:rPr lang="en-US" sz="2600" dirty="0" smtClean="0"/>
              <a:t>, and </a:t>
            </a:r>
            <a:r>
              <a:rPr lang="en-US" sz="2600" b="1" dirty="0" smtClean="0"/>
              <a:t>1.8 million child deaths.</a:t>
            </a:r>
          </a:p>
          <a:p>
            <a:pPr marL="342900" indent="-342900" fontAlgn="base">
              <a:spcBef>
                <a:spcPct val="20000"/>
              </a:spcBef>
              <a:buFont typeface="Arial" pitchFamily="34" charset="0"/>
              <a:buChar char="•"/>
            </a:pPr>
            <a:endParaRPr lang="en-US" sz="1200" dirty="0"/>
          </a:p>
          <a:p>
            <a:pPr marL="342900" indent="-342900" fontAlgn="base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 smtClean="0">
                <a:solidFill>
                  <a:srgbClr val="C00000"/>
                </a:solidFill>
              </a:rPr>
              <a:t>Individual interventions that have the highest impact on deaths are </a:t>
            </a:r>
            <a:r>
              <a:rPr lang="en-US" sz="2600" b="1" dirty="0" smtClean="0">
                <a:solidFill>
                  <a:srgbClr val="C00000"/>
                </a:solidFill>
              </a:rPr>
              <a:t>provision of contraception, management of labor and delivery, care of preterm births, treatment of severe infectious diseases, and management of severe acute malnutrition. </a:t>
            </a:r>
            <a:endParaRPr lang="en-US" sz="26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639782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dcpthree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  |   #dcp3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4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25908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More information: dcp-3.org/RMNCH</a:t>
            </a:r>
          </a:p>
          <a:p>
            <a:r>
              <a:rPr lang="en-US" sz="2800" dirty="0" smtClean="0"/>
              <a:t>Twitter: @</a:t>
            </a:r>
            <a:r>
              <a:rPr lang="en-US" sz="2800" dirty="0" err="1" smtClean="0"/>
              <a:t>dcpthree</a:t>
            </a:r>
            <a:endParaRPr lang="en-US" sz="2800" dirty="0" smtClean="0"/>
          </a:p>
          <a:p>
            <a:r>
              <a:rPr lang="en-US" sz="2800" dirty="0" smtClean="0"/>
              <a:t>#DCP3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88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CP3 PPT Template_NEW.pptx" id="{57DC6CDC-E007-4880-AC95-23CAB42ACB6E}" vid="{EF819FD4-7F74-4B6C-80CE-FF69E1896A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DCP3 PPT Template_NEW</Template>
  <TotalTime>690</TotalTime>
  <Words>417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Disease Control Priorities  3rd Edition REPRODUCTIVE, MATERNAL, NEWBORN &amp; CHILD HEALTH</vt:lpstr>
      <vt:lpstr>Disease Control Priorities History</vt:lpstr>
      <vt:lpstr>Disease Control Priorities, 3rd Edition </vt:lpstr>
      <vt:lpstr>Multiple Volumes, Common Elements</vt:lpstr>
      <vt:lpstr>PowerPoint Presentation</vt:lpstr>
      <vt:lpstr>Volume 2:  Reproductive, Maternal, Newborn &amp; Child Health</vt:lpstr>
      <vt:lpstr>RMNCH Key Messages</vt:lpstr>
      <vt:lpstr>RMNCH Key Messages Cont.</vt:lpstr>
      <vt:lpstr>THANK YOU</vt:lpstr>
    </vt:vector>
  </TitlesOfParts>
  <Company>UW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Brouwer</dc:creator>
  <cp:lastModifiedBy>Brianne Adderley</cp:lastModifiedBy>
  <cp:revision>60</cp:revision>
  <dcterms:created xsi:type="dcterms:W3CDTF">2014-12-09T18:49:04Z</dcterms:created>
  <dcterms:modified xsi:type="dcterms:W3CDTF">2015-12-01T19:21:33Z</dcterms:modified>
</cp:coreProperties>
</file>